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A0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260BBA-CB32-4D19-994F-C7F287E9EEFC}" v="70" dt="2024-12-01T08:04:58.7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snapToGrid="0" showGuides="1">
      <p:cViewPr varScale="1">
        <p:scale>
          <a:sx n="102" d="100"/>
          <a:sy n="102" d="100"/>
        </p:scale>
        <p:origin x="87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E73E-0657-33D7-80C5-F596EC64C986}"/>
              </a:ext>
            </a:extLst>
          </p:cNvPr>
          <p:cNvSpPr>
            <a:spLocks noGrp="1"/>
          </p:cNvSpPr>
          <p:nvPr>
            <p:ph type="ctrTitle"/>
          </p:nvPr>
        </p:nvSpPr>
        <p:spPr>
          <a:xfrm>
            <a:off x="304800" y="1003300"/>
            <a:ext cx="115824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EC801E3-A4B2-9885-AC11-E668F4618458}"/>
              </a:ext>
            </a:extLst>
          </p:cNvPr>
          <p:cNvSpPr>
            <a:spLocks noGrp="1"/>
          </p:cNvSpPr>
          <p:nvPr>
            <p:ph type="subTitle" idx="1"/>
          </p:nvPr>
        </p:nvSpPr>
        <p:spPr>
          <a:xfrm>
            <a:off x="304800" y="3482975"/>
            <a:ext cx="115824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a:extLst>
              <a:ext uri="{FF2B5EF4-FFF2-40B4-BE49-F238E27FC236}">
                <a16:creationId xmlns:a16="http://schemas.microsoft.com/office/drawing/2014/main" id="{19121BD4-F66B-8F19-62ED-1D4A583E78DC}"/>
              </a:ext>
            </a:extLst>
          </p:cNvPr>
          <p:cNvSpPr>
            <a:spLocks noGrp="1"/>
          </p:cNvSpPr>
          <p:nvPr>
            <p:ph type="dt" sz="half" idx="10"/>
          </p:nvPr>
        </p:nvSpPr>
        <p:spPr/>
        <p:txBody>
          <a:bodyPr/>
          <a:lstStyle/>
          <a:p>
            <a:fld id="{4201BC1A-508B-4F02-B095-B2F9FA8B71EA}" type="datetimeFigureOut">
              <a:rPr lang="en-US" smtClean="0"/>
              <a:pPr/>
              <a:t>12/23/2024</a:t>
            </a:fld>
            <a:endParaRPr lang="en-US"/>
          </a:p>
        </p:txBody>
      </p:sp>
      <p:sp>
        <p:nvSpPr>
          <p:cNvPr id="8" name="Footer Placeholder 7">
            <a:extLst>
              <a:ext uri="{FF2B5EF4-FFF2-40B4-BE49-F238E27FC236}">
                <a16:creationId xmlns:a16="http://schemas.microsoft.com/office/drawing/2014/main" id="{2A9BBA85-BFEA-1297-8326-AFF69A3F33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0E3AFA-5944-8162-867F-D8894697E6DF}"/>
              </a:ext>
            </a:extLst>
          </p:cNvPr>
          <p:cNvSpPr>
            <a:spLocks noGrp="1"/>
          </p:cNvSpPr>
          <p:nvPr>
            <p:ph type="sldNum" sz="quarter" idx="12"/>
          </p:nvPr>
        </p:nvSpPr>
        <p:spPr/>
        <p:txBody>
          <a:bodyPr/>
          <a:lstStyle/>
          <a:p>
            <a:fld id="{E4265BBE-6357-487F-BF5D-3343D9805F76}" type="slidenum">
              <a:rPr lang="en-US" smtClean="0"/>
              <a:pPr/>
              <a:t>‹#›</a:t>
            </a:fld>
            <a:endParaRPr lang="en-US"/>
          </a:p>
        </p:txBody>
      </p:sp>
    </p:spTree>
    <p:extLst>
      <p:ext uri="{BB962C8B-B14F-4D97-AF65-F5344CB8AC3E}">
        <p14:creationId xmlns:p14="http://schemas.microsoft.com/office/powerpoint/2010/main" val="3103854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A563F-7E04-CCD5-D4DD-50EBBB066152}"/>
              </a:ext>
            </a:extLst>
          </p:cNvPr>
          <p:cNvSpPr>
            <a:spLocks noGrp="1"/>
          </p:cNvSpPr>
          <p:nvPr>
            <p:ph type="title" hasCustomPrompt="1"/>
          </p:nvPr>
        </p:nvSpPr>
        <p:spPr/>
        <p:txBody>
          <a:body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D68A1EBB-1E00-44B1-FDF1-988B2EA06072}"/>
              </a:ext>
            </a:extLst>
          </p:cNvPr>
          <p:cNvSpPr>
            <a:spLocks noGrp="1"/>
          </p:cNvSpPr>
          <p:nvPr>
            <p:ph type="dt" sz="half" idx="10"/>
          </p:nvPr>
        </p:nvSpPr>
        <p:spPr/>
        <p:txBody>
          <a:bodyPr/>
          <a:lstStyle/>
          <a:p>
            <a:fld id="{4201BC1A-508B-4F02-B095-B2F9FA8B71EA}" type="datetimeFigureOut">
              <a:rPr lang="en-US" smtClean="0"/>
              <a:pPr/>
              <a:t>12/23/2024</a:t>
            </a:fld>
            <a:endParaRPr lang="en-US"/>
          </a:p>
        </p:txBody>
      </p:sp>
      <p:sp>
        <p:nvSpPr>
          <p:cNvPr id="4" name="Footer Placeholder 3">
            <a:extLst>
              <a:ext uri="{FF2B5EF4-FFF2-40B4-BE49-F238E27FC236}">
                <a16:creationId xmlns:a16="http://schemas.microsoft.com/office/drawing/2014/main" id="{C6FF7D02-B305-D4D0-1804-99796920E4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FA6542-B3F7-E8D2-6093-7EDD8D645C78}"/>
              </a:ext>
            </a:extLst>
          </p:cNvPr>
          <p:cNvSpPr>
            <a:spLocks noGrp="1"/>
          </p:cNvSpPr>
          <p:nvPr>
            <p:ph type="sldNum" sz="quarter" idx="12"/>
          </p:nvPr>
        </p:nvSpPr>
        <p:spPr/>
        <p:txBody>
          <a:bodyPr/>
          <a:lstStyle/>
          <a:p>
            <a:fld id="{E4265BBE-6357-487F-BF5D-3343D9805F76}" type="slidenum">
              <a:rPr lang="en-US" smtClean="0"/>
              <a:pPr/>
              <a:t>‹#›</a:t>
            </a:fld>
            <a:endParaRPr lang="en-US"/>
          </a:p>
        </p:txBody>
      </p:sp>
    </p:spTree>
    <p:extLst>
      <p:ext uri="{BB962C8B-B14F-4D97-AF65-F5344CB8AC3E}">
        <p14:creationId xmlns:p14="http://schemas.microsoft.com/office/powerpoint/2010/main" val="2256533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68A1EBB-1E00-44B1-FDF1-988B2EA06072}"/>
              </a:ext>
            </a:extLst>
          </p:cNvPr>
          <p:cNvSpPr>
            <a:spLocks noGrp="1"/>
          </p:cNvSpPr>
          <p:nvPr>
            <p:ph type="dt" sz="half" idx="10"/>
          </p:nvPr>
        </p:nvSpPr>
        <p:spPr/>
        <p:txBody>
          <a:bodyPr/>
          <a:lstStyle/>
          <a:p>
            <a:fld id="{4201BC1A-508B-4F02-B095-B2F9FA8B71EA}" type="datetimeFigureOut">
              <a:rPr lang="en-US" smtClean="0"/>
              <a:pPr/>
              <a:t>12/23/2024</a:t>
            </a:fld>
            <a:endParaRPr lang="en-US"/>
          </a:p>
        </p:txBody>
      </p:sp>
      <p:sp>
        <p:nvSpPr>
          <p:cNvPr id="4" name="Footer Placeholder 3">
            <a:extLst>
              <a:ext uri="{FF2B5EF4-FFF2-40B4-BE49-F238E27FC236}">
                <a16:creationId xmlns:a16="http://schemas.microsoft.com/office/drawing/2014/main" id="{C6FF7D02-B305-D4D0-1804-99796920E4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FA6542-B3F7-E8D2-6093-7EDD8D645C78}"/>
              </a:ext>
            </a:extLst>
          </p:cNvPr>
          <p:cNvSpPr>
            <a:spLocks noGrp="1"/>
          </p:cNvSpPr>
          <p:nvPr>
            <p:ph type="sldNum" sz="quarter" idx="12"/>
          </p:nvPr>
        </p:nvSpPr>
        <p:spPr/>
        <p:txBody>
          <a:bodyPr/>
          <a:lstStyle/>
          <a:p>
            <a:fld id="{E4265BBE-6357-487F-BF5D-3343D9805F76}" type="slidenum">
              <a:rPr lang="en-US" smtClean="0"/>
              <a:pPr/>
              <a:t>‹#›</a:t>
            </a:fld>
            <a:endParaRPr lang="en-US"/>
          </a:p>
        </p:txBody>
      </p:sp>
    </p:spTree>
    <p:extLst>
      <p:ext uri="{BB962C8B-B14F-4D97-AF65-F5344CB8AC3E}">
        <p14:creationId xmlns:p14="http://schemas.microsoft.com/office/powerpoint/2010/main" val="17215493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7A6BA2-1C72-5C12-2573-9D6DC1F743BB}"/>
              </a:ext>
            </a:extLst>
          </p:cNvPr>
          <p:cNvSpPr>
            <a:spLocks noGrp="1"/>
          </p:cNvSpPr>
          <p:nvPr>
            <p:ph type="title"/>
          </p:nvPr>
        </p:nvSpPr>
        <p:spPr>
          <a:xfrm>
            <a:off x="304800" y="304801"/>
            <a:ext cx="11582400" cy="13858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B778EA7-AF42-FCA6-B525-A10C50606417}"/>
              </a:ext>
            </a:extLst>
          </p:cNvPr>
          <p:cNvSpPr>
            <a:spLocks noGrp="1"/>
          </p:cNvSpPr>
          <p:nvPr>
            <p:ph type="body" idx="1"/>
          </p:nvPr>
        </p:nvSpPr>
        <p:spPr>
          <a:xfrm>
            <a:off x="304800" y="1825625"/>
            <a:ext cx="115824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62EDD8-3EB4-A67C-ABFA-0FBC37E12931}"/>
              </a:ext>
            </a:extLst>
          </p:cNvPr>
          <p:cNvSpPr>
            <a:spLocks noGrp="1"/>
          </p:cNvSpPr>
          <p:nvPr>
            <p:ph type="dt" sz="half" idx="2"/>
          </p:nvPr>
        </p:nvSpPr>
        <p:spPr>
          <a:xfrm>
            <a:off x="304800" y="6553200"/>
            <a:ext cx="2743200" cy="196850"/>
          </a:xfrm>
          <a:prstGeom prst="rect">
            <a:avLst/>
          </a:prstGeom>
        </p:spPr>
        <p:txBody>
          <a:bodyPr vert="horz" lIns="91440" tIns="45720" rIns="91440" bIns="45720" rtlCol="0" anchor="ctr"/>
          <a:lstStyle>
            <a:lvl1pPr algn="l">
              <a:defRPr sz="1200" b="0">
                <a:solidFill>
                  <a:schemeClr val="tx1">
                    <a:tint val="82000"/>
                  </a:schemeClr>
                </a:solidFill>
              </a:defRPr>
            </a:lvl1pPr>
          </a:lstStyle>
          <a:p>
            <a:fld id="{4201BC1A-508B-4F02-B095-B2F9FA8B71EA}" type="datetimeFigureOut">
              <a:rPr lang="en-US" smtClean="0"/>
              <a:pPr/>
              <a:t>12/23/2024</a:t>
            </a:fld>
            <a:endParaRPr lang="en-US"/>
          </a:p>
        </p:txBody>
      </p:sp>
      <p:sp>
        <p:nvSpPr>
          <p:cNvPr id="5" name="Footer Placeholder 4">
            <a:extLst>
              <a:ext uri="{FF2B5EF4-FFF2-40B4-BE49-F238E27FC236}">
                <a16:creationId xmlns:a16="http://schemas.microsoft.com/office/drawing/2014/main" id="{BA5EA543-4653-FCA7-1BA4-F4B0C4CE86F0}"/>
              </a:ext>
            </a:extLst>
          </p:cNvPr>
          <p:cNvSpPr>
            <a:spLocks noGrp="1"/>
          </p:cNvSpPr>
          <p:nvPr>
            <p:ph type="ftr" sz="quarter" idx="3"/>
          </p:nvPr>
        </p:nvSpPr>
        <p:spPr>
          <a:xfrm>
            <a:off x="4038600" y="6553200"/>
            <a:ext cx="4114800" cy="196850"/>
          </a:xfrm>
          <a:prstGeom prst="rect">
            <a:avLst/>
          </a:prstGeom>
        </p:spPr>
        <p:txBody>
          <a:bodyPr vert="horz" lIns="91440" tIns="45720" rIns="91440" bIns="45720" rtlCol="0" anchor="ctr"/>
          <a:lstStyle>
            <a:lvl1pPr algn="ctr">
              <a:defRPr sz="1200" b="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519743-7348-CF30-543C-1136C9D14E5D}"/>
              </a:ext>
            </a:extLst>
          </p:cNvPr>
          <p:cNvSpPr>
            <a:spLocks noGrp="1"/>
          </p:cNvSpPr>
          <p:nvPr>
            <p:ph type="sldNum" sz="quarter" idx="4"/>
          </p:nvPr>
        </p:nvSpPr>
        <p:spPr>
          <a:xfrm>
            <a:off x="9144000" y="6553200"/>
            <a:ext cx="2743200" cy="196850"/>
          </a:xfrm>
          <a:prstGeom prst="rect">
            <a:avLst/>
          </a:prstGeom>
        </p:spPr>
        <p:txBody>
          <a:bodyPr vert="horz" lIns="91440" tIns="45720" rIns="91440" bIns="45720" rtlCol="0" anchor="ctr"/>
          <a:lstStyle>
            <a:lvl1pPr algn="r">
              <a:defRPr sz="1200" b="0">
                <a:solidFill>
                  <a:schemeClr val="tx1">
                    <a:tint val="82000"/>
                  </a:schemeClr>
                </a:solidFill>
              </a:defRPr>
            </a:lvl1pPr>
          </a:lstStyle>
          <a:p>
            <a:fld id="{E4265BBE-6357-487F-BF5D-3343D9805F76}" type="slidenum">
              <a:rPr lang="en-US" smtClean="0"/>
              <a:pPr/>
              <a:t>‹#›</a:t>
            </a:fld>
            <a:endParaRPr lang="en-US"/>
          </a:p>
        </p:txBody>
      </p:sp>
    </p:spTree>
    <p:extLst>
      <p:ext uri="{BB962C8B-B14F-4D97-AF65-F5344CB8AC3E}">
        <p14:creationId xmlns:p14="http://schemas.microsoft.com/office/powerpoint/2010/main" val="4256223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2" userDrawn="1">
          <p15:clr>
            <a:srgbClr val="F26B43"/>
          </p15:clr>
        </p15:guide>
        <p15:guide id="2" pos="192" userDrawn="1">
          <p15:clr>
            <a:srgbClr val="F26B43"/>
          </p15:clr>
        </p15:guide>
        <p15:guide id="3" pos="7488" userDrawn="1">
          <p15:clr>
            <a:srgbClr val="F26B43"/>
          </p15:clr>
        </p15:guide>
        <p15:guide id="4" orient="horz" pos="4128" userDrawn="1">
          <p15:clr>
            <a:srgbClr val="F26B43"/>
          </p15:clr>
        </p15:guide>
        <p15:guide id="5" pos="3840" userDrawn="1">
          <p15:clr>
            <a:srgbClr val="F26B43"/>
          </p15:clr>
        </p15:guide>
        <p15:guide id="6" pos="2112" userDrawn="1">
          <p15:clr>
            <a:srgbClr val="A4A3A4"/>
          </p15:clr>
        </p15:guide>
        <p15:guide id="7" pos="5568" userDrawn="1">
          <p15:clr>
            <a:srgbClr val="A4A3A4"/>
          </p15:clr>
        </p15:guide>
        <p15:guide id="8" orient="horz" pos="2136" userDrawn="1">
          <p15:clr>
            <a:srgbClr val="A4A3A4"/>
          </p15:clr>
        </p15:guide>
        <p15:guide id="9" orient="horz" pos="10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sure.nlb.gov.sg/generative-ai/what-is-generative-ai/" TargetMode="External"/><Relationship Id="rId7" Type="http://schemas.openxmlformats.org/officeDocument/2006/relationships/hyperlink" Target="https://iabac.org/blog/certified-artificial-intelligence-expert"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s://www.businesstoday.in/opinion/columns/story/bridging-the-digital-divide-these-tech-projects-are-empowering-global-inclusion-398779-2023-09-18"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www.wired.co.uk/article/machine-learning-ai-explained" TargetMode="External"/><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thefederalist.com/2023/08/23/new-york-times-op-ed-declares-elections-bad-for-democracy-changes-headline-after-online-mockery/" TargetMode="External"/><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hyperlink" Target="https://www.press.bmwgroup.com/global/photo/compilation/T0438711EN/bmw-group-technology-office-usa-celebrates-25-years-in-silicon-valley-with-the-north-american-debut-of-the-bmw-vision-neue-klasse"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photo/ai-artificial-intelligence-machine-learning-616020/" TargetMode="External"/><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tech101.in/" TargetMode="External"/><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bionex.ro/ai-technology-for-a-better-tomorrow/" TargetMode="External"/><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3D face graphic">
            <a:extLst>
              <a:ext uri="{FF2B5EF4-FFF2-40B4-BE49-F238E27FC236}">
                <a16:creationId xmlns:a16="http://schemas.microsoft.com/office/drawing/2014/main" id="{39CD2FE3-25C2-C9F4-0914-7F9BFF745AB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4368712" y="543840"/>
            <a:ext cx="7823287" cy="5823966"/>
          </a:xfrm>
          <a:prstGeom prst="rect">
            <a:avLst/>
          </a:prstGeom>
        </p:spPr>
      </p:pic>
      <p:sp>
        <p:nvSpPr>
          <p:cNvPr id="2" name="Title 1">
            <a:extLst>
              <a:ext uri="{FF2B5EF4-FFF2-40B4-BE49-F238E27FC236}">
                <a16:creationId xmlns:a16="http://schemas.microsoft.com/office/drawing/2014/main" id="{BEE36B60-F1F0-882D-BBC6-5301381B22FD}"/>
              </a:ext>
            </a:extLst>
          </p:cNvPr>
          <p:cNvSpPr>
            <a:spLocks noGrp="1"/>
          </p:cNvSpPr>
          <p:nvPr>
            <p:ph type="ctrTitle"/>
          </p:nvPr>
        </p:nvSpPr>
        <p:spPr>
          <a:xfrm>
            <a:off x="304800" y="490194"/>
            <a:ext cx="5791200" cy="2215991"/>
          </a:xfrm>
        </p:spPr>
        <p:txBody>
          <a:bodyPr wrap="square" lIns="0" tIns="0" rIns="0" bIns="0" anchor="t" anchorCtr="0">
            <a:spAutoFit/>
          </a:bodyPr>
          <a:lstStyle/>
          <a:p>
            <a:pPr algn="l"/>
            <a:r>
              <a:rPr lang="en-US" sz="4000" dirty="0">
                <a:solidFill>
                  <a:schemeClr val="bg1"/>
                </a:solidFill>
              </a:rPr>
              <a:t>Introduction to </a:t>
            </a:r>
            <a:r>
              <a:rPr lang="en-US" sz="4000" dirty="0">
                <a:solidFill>
                  <a:schemeClr val="accent4"/>
                </a:solidFill>
              </a:rPr>
              <a:t>Generative AI </a:t>
            </a:r>
            <a:r>
              <a:rPr lang="en-US" sz="4000" dirty="0">
                <a:solidFill>
                  <a:schemeClr val="bg1"/>
                </a:solidFill>
              </a:rPr>
              <a:t>and Its Strategic Potential</a:t>
            </a:r>
          </a:p>
        </p:txBody>
      </p:sp>
      <p:sp>
        <p:nvSpPr>
          <p:cNvPr id="3" name="Subtitle 2">
            <a:extLst>
              <a:ext uri="{FF2B5EF4-FFF2-40B4-BE49-F238E27FC236}">
                <a16:creationId xmlns:a16="http://schemas.microsoft.com/office/drawing/2014/main" id="{3FD8E296-AAED-8EAB-8009-2AB7D1DC8FCD}"/>
              </a:ext>
            </a:extLst>
          </p:cNvPr>
          <p:cNvSpPr>
            <a:spLocks noGrp="1"/>
          </p:cNvSpPr>
          <p:nvPr>
            <p:ph type="subTitle" idx="1"/>
          </p:nvPr>
        </p:nvSpPr>
        <p:spPr>
          <a:xfrm>
            <a:off x="304800" y="3892724"/>
            <a:ext cx="5791200" cy="969496"/>
          </a:xfrm>
        </p:spPr>
        <p:txBody>
          <a:bodyPr wrap="square" lIns="0" tIns="0" rIns="0" bIns="0" anchor="t" anchorCtr="0">
            <a:spAutoFit/>
          </a:bodyPr>
          <a:lstStyle/>
          <a:p>
            <a:pPr algn="l"/>
            <a:r>
              <a:rPr lang="en-US" sz="1400" dirty="0">
                <a:solidFill>
                  <a:schemeClr val="bg1"/>
                </a:solidFill>
              </a:rPr>
              <a:t>In this presentation, we’ll explore the strategic importance of Generative AI from 2025 to 2028, its impact on various industries, and how businesses can leverage this powerful technology to drive innovation, efficiency, and growth. We’ll also examine the challenges and risks that come with AI adoption, providing actionable strategies for navigating them successfully.</a:t>
            </a:r>
          </a:p>
        </p:txBody>
      </p:sp>
      <p:sp>
        <p:nvSpPr>
          <p:cNvPr id="6" name="Subtitle 2">
            <a:extLst>
              <a:ext uri="{FF2B5EF4-FFF2-40B4-BE49-F238E27FC236}">
                <a16:creationId xmlns:a16="http://schemas.microsoft.com/office/drawing/2014/main" id="{86EF94A5-C733-4D06-E401-DD90257DC6F2}"/>
              </a:ext>
            </a:extLst>
          </p:cNvPr>
          <p:cNvSpPr txBox="1">
            <a:spLocks/>
          </p:cNvSpPr>
          <p:nvPr/>
        </p:nvSpPr>
        <p:spPr>
          <a:xfrm>
            <a:off x="304800" y="6173907"/>
            <a:ext cx="5791200" cy="3877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b="1" dirty="0">
                <a:solidFill>
                  <a:schemeClr val="bg1"/>
                </a:solidFill>
              </a:rPr>
              <a:t>Audience Interaction: </a:t>
            </a:r>
            <a:r>
              <a:rPr lang="en-US" sz="1400" dirty="0">
                <a:solidFill>
                  <a:schemeClr val="bg1"/>
                </a:solidFill>
              </a:rPr>
              <a:t>Start with a brief audience poll asking, "How familiar are you with Generative AI?" to understand their level of knowledge.</a:t>
            </a:r>
          </a:p>
        </p:txBody>
      </p:sp>
    </p:spTree>
    <p:extLst>
      <p:ext uri="{BB962C8B-B14F-4D97-AF65-F5344CB8AC3E}">
        <p14:creationId xmlns:p14="http://schemas.microsoft.com/office/powerpoint/2010/main" val="332366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C428A07-59A3-56D7-D785-2B52B7B98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B3269-6C8E-730C-4A2E-426354DB958A}"/>
              </a:ext>
            </a:extLst>
          </p:cNvPr>
          <p:cNvSpPr>
            <a:spLocks noGrp="1"/>
          </p:cNvSpPr>
          <p:nvPr>
            <p:ph type="ctrTitle"/>
          </p:nvPr>
        </p:nvSpPr>
        <p:spPr>
          <a:xfrm>
            <a:off x="304800" y="490194"/>
            <a:ext cx="5791200" cy="1107996"/>
          </a:xfrm>
        </p:spPr>
        <p:txBody>
          <a:bodyPr wrap="square" lIns="0" tIns="0" rIns="0" bIns="0" anchor="t" anchorCtr="0">
            <a:spAutoFit/>
          </a:bodyPr>
          <a:lstStyle/>
          <a:p>
            <a:pPr algn="l"/>
            <a:r>
              <a:rPr lang="en-US" sz="4000" dirty="0">
                <a:solidFill>
                  <a:schemeClr val="bg1"/>
                </a:solidFill>
              </a:rPr>
              <a:t>The Rise of Generative AI</a:t>
            </a:r>
          </a:p>
        </p:txBody>
      </p:sp>
      <p:sp>
        <p:nvSpPr>
          <p:cNvPr id="3" name="Subtitle 2">
            <a:extLst>
              <a:ext uri="{FF2B5EF4-FFF2-40B4-BE49-F238E27FC236}">
                <a16:creationId xmlns:a16="http://schemas.microsoft.com/office/drawing/2014/main" id="{F05ACAD2-C9CA-873E-C3C1-A4C6A1008555}"/>
              </a:ext>
            </a:extLst>
          </p:cNvPr>
          <p:cNvSpPr>
            <a:spLocks noGrp="1"/>
          </p:cNvSpPr>
          <p:nvPr>
            <p:ph type="subTitle" idx="1"/>
          </p:nvPr>
        </p:nvSpPr>
        <p:spPr>
          <a:xfrm>
            <a:off x="304800" y="3041201"/>
            <a:ext cx="3048001" cy="1163395"/>
          </a:xfrm>
        </p:spPr>
        <p:txBody>
          <a:bodyPr wrap="square" lIns="0" tIns="0" rIns="0" bIns="0" anchor="t" anchorCtr="0">
            <a:spAutoFit/>
          </a:bodyPr>
          <a:lstStyle/>
          <a:p>
            <a:pPr algn="l"/>
            <a:r>
              <a:rPr lang="en-US" sz="1400" dirty="0">
                <a:solidFill>
                  <a:schemeClr val="bg1"/>
                </a:solidFill>
              </a:rPr>
              <a:t>Cloud platforms like Microsoft Azure and Google Cloud will make AI tools more accessible to small and medium-sized enterprises (SMEs). This will level the playing field, allowing businesses of all sizes to leverage Generative AI.</a:t>
            </a:r>
          </a:p>
        </p:txBody>
      </p:sp>
      <p:sp>
        <p:nvSpPr>
          <p:cNvPr id="6" name="Subtitle 2">
            <a:extLst>
              <a:ext uri="{FF2B5EF4-FFF2-40B4-BE49-F238E27FC236}">
                <a16:creationId xmlns:a16="http://schemas.microsoft.com/office/drawing/2014/main" id="{5975959C-45FE-5391-EEC0-98BF6F2263AE}"/>
              </a:ext>
            </a:extLst>
          </p:cNvPr>
          <p:cNvSpPr txBox="1">
            <a:spLocks/>
          </p:cNvSpPr>
          <p:nvPr/>
        </p:nvSpPr>
        <p:spPr>
          <a:xfrm>
            <a:off x="304800" y="6220801"/>
            <a:ext cx="4267202" cy="3323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bg1"/>
                </a:solidFill>
              </a:rPr>
              <a:t>Audience Interaction: </a:t>
            </a:r>
            <a:r>
              <a:rPr lang="en-US" sz="1200" dirty="0">
                <a:solidFill>
                  <a:schemeClr val="bg1"/>
                </a:solidFill>
              </a:rPr>
              <a:t>Ask the audience which industry they believe will be most impacted by Generative AI in the next few years.</a:t>
            </a:r>
          </a:p>
        </p:txBody>
      </p:sp>
      <p:sp>
        <p:nvSpPr>
          <p:cNvPr id="4" name="Subtitle 2">
            <a:extLst>
              <a:ext uri="{FF2B5EF4-FFF2-40B4-BE49-F238E27FC236}">
                <a16:creationId xmlns:a16="http://schemas.microsoft.com/office/drawing/2014/main" id="{6AE844C5-7E9B-BF7A-0C6E-E49B9BF92F72}"/>
              </a:ext>
            </a:extLst>
          </p:cNvPr>
          <p:cNvSpPr txBox="1">
            <a:spLocks/>
          </p:cNvSpPr>
          <p:nvPr/>
        </p:nvSpPr>
        <p:spPr>
          <a:xfrm>
            <a:off x="304800"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AI Democratization </a:t>
            </a:r>
          </a:p>
        </p:txBody>
      </p:sp>
      <p:sp>
        <p:nvSpPr>
          <p:cNvPr id="7" name="Subtitle 2">
            <a:extLst>
              <a:ext uri="{FF2B5EF4-FFF2-40B4-BE49-F238E27FC236}">
                <a16:creationId xmlns:a16="http://schemas.microsoft.com/office/drawing/2014/main" id="{E4F54BF4-FC3D-0648-AA8D-4FD9C0C1C95A}"/>
              </a:ext>
            </a:extLst>
          </p:cNvPr>
          <p:cNvSpPr txBox="1">
            <a:spLocks/>
          </p:cNvSpPr>
          <p:nvPr/>
        </p:nvSpPr>
        <p:spPr>
          <a:xfrm>
            <a:off x="4572002" y="3041201"/>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The use of AI in generating content, from blog posts to video scripts, will revolutionize marketing strategies, enabling personalized, scalable campaigns.</a:t>
            </a:r>
          </a:p>
        </p:txBody>
      </p:sp>
      <p:sp>
        <p:nvSpPr>
          <p:cNvPr id="8" name="Subtitle 2">
            <a:extLst>
              <a:ext uri="{FF2B5EF4-FFF2-40B4-BE49-F238E27FC236}">
                <a16:creationId xmlns:a16="http://schemas.microsoft.com/office/drawing/2014/main" id="{5DD900C5-0423-1EB5-1B9F-03C6189CBE83}"/>
              </a:ext>
            </a:extLst>
          </p:cNvPr>
          <p:cNvSpPr txBox="1">
            <a:spLocks/>
          </p:cNvSpPr>
          <p:nvPr/>
        </p:nvSpPr>
        <p:spPr>
          <a:xfrm>
            <a:off x="4572002"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AI-Driven Content Creation</a:t>
            </a:r>
          </a:p>
        </p:txBody>
      </p:sp>
      <p:sp>
        <p:nvSpPr>
          <p:cNvPr id="9" name="Subtitle 2">
            <a:extLst>
              <a:ext uri="{FF2B5EF4-FFF2-40B4-BE49-F238E27FC236}">
                <a16:creationId xmlns:a16="http://schemas.microsoft.com/office/drawing/2014/main" id="{4BB356E4-6C23-C4EB-589A-4B1A4E6B9670}"/>
              </a:ext>
            </a:extLst>
          </p:cNvPr>
          <p:cNvSpPr txBox="1">
            <a:spLocks/>
          </p:cNvSpPr>
          <p:nvPr/>
        </p:nvSpPr>
        <p:spPr>
          <a:xfrm>
            <a:off x="8839203" y="3041201"/>
            <a:ext cx="3048001"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With AI automating the creative process, companies will be able to iterate faster on product designs, marketing strategies, and customer experiences.</a:t>
            </a:r>
          </a:p>
        </p:txBody>
      </p:sp>
      <p:sp>
        <p:nvSpPr>
          <p:cNvPr id="10" name="Subtitle 2">
            <a:extLst>
              <a:ext uri="{FF2B5EF4-FFF2-40B4-BE49-F238E27FC236}">
                <a16:creationId xmlns:a16="http://schemas.microsoft.com/office/drawing/2014/main" id="{69794D03-14C4-CE80-7906-1BB2E3A2E617}"/>
              </a:ext>
            </a:extLst>
          </p:cNvPr>
          <p:cNvSpPr txBox="1">
            <a:spLocks/>
          </p:cNvSpPr>
          <p:nvPr/>
        </p:nvSpPr>
        <p:spPr>
          <a:xfrm>
            <a:off x="8839203"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Innovation Acceleration</a:t>
            </a:r>
          </a:p>
        </p:txBody>
      </p:sp>
      <p:sp>
        <p:nvSpPr>
          <p:cNvPr id="12" name="Rectangle: Rounded Corners 11">
            <a:extLst>
              <a:ext uri="{FF2B5EF4-FFF2-40B4-BE49-F238E27FC236}">
                <a16:creationId xmlns:a16="http://schemas.microsoft.com/office/drawing/2014/main" id="{9BE1DB9C-F2CE-9167-8627-E81958B9A5C8}"/>
              </a:ext>
            </a:extLst>
          </p:cNvPr>
          <p:cNvSpPr/>
          <p:nvPr/>
        </p:nvSpPr>
        <p:spPr>
          <a:xfrm>
            <a:off x="304800" y="4383340"/>
            <a:ext cx="2957510"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021599FD-016B-2F35-9CCE-4C2E9E68F62B}"/>
              </a:ext>
            </a:extLst>
          </p:cNvPr>
          <p:cNvSpPr/>
          <p:nvPr/>
        </p:nvSpPr>
        <p:spPr>
          <a:xfrm>
            <a:off x="4572002" y="4383340"/>
            <a:ext cx="2957510"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C4A7E874-AB14-C269-6F50-A79D3C993102}"/>
              </a:ext>
            </a:extLst>
          </p:cNvPr>
          <p:cNvSpPr/>
          <p:nvPr/>
        </p:nvSpPr>
        <p:spPr>
          <a:xfrm>
            <a:off x="8839203" y="4383340"/>
            <a:ext cx="2957510"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D76F66C-551C-C361-7CED-EBF0AE65F83C}"/>
              </a:ext>
            </a:extLst>
          </p:cNvPr>
          <p:cNvSpPr/>
          <p:nvPr/>
        </p:nvSpPr>
        <p:spPr>
          <a:xfrm>
            <a:off x="4237038" y="6441232"/>
            <a:ext cx="8259761"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8939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5150BB9-4A17-47E1-6734-08F86928B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344B4-FD1F-4901-17BF-ED2A636F6C24}"/>
              </a:ext>
            </a:extLst>
          </p:cNvPr>
          <p:cNvSpPr>
            <a:spLocks noGrp="1"/>
          </p:cNvSpPr>
          <p:nvPr>
            <p:ph type="ctrTitle"/>
          </p:nvPr>
        </p:nvSpPr>
        <p:spPr>
          <a:xfrm>
            <a:off x="304799" y="490194"/>
            <a:ext cx="7724775" cy="1107996"/>
          </a:xfrm>
        </p:spPr>
        <p:txBody>
          <a:bodyPr wrap="square" lIns="0" tIns="0" rIns="0" bIns="0" anchor="t" anchorCtr="0">
            <a:spAutoFit/>
          </a:bodyPr>
          <a:lstStyle/>
          <a:p>
            <a:pPr algn="l"/>
            <a:r>
              <a:rPr lang="en-US" sz="4000" dirty="0">
                <a:solidFill>
                  <a:schemeClr val="bg1"/>
                </a:solidFill>
              </a:rPr>
              <a:t>Key Applications of </a:t>
            </a:r>
            <a:r>
              <a:rPr lang="en-US" sz="4000" dirty="0">
                <a:solidFill>
                  <a:schemeClr val="accent4"/>
                </a:solidFill>
              </a:rPr>
              <a:t>Generative AI </a:t>
            </a:r>
            <a:r>
              <a:rPr lang="en-US" sz="4000" dirty="0">
                <a:solidFill>
                  <a:schemeClr val="bg1"/>
                </a:solidFill>
              </a:rPr>
              <a:t>for Business</a:t>
            </a:r>
          </a:p>
        </p:txBody>
      </p:sp>
      <p:sp>
        <p:nvSpPr>
          <p:cNvPr id="3" name="Subtitle 2">
            <a:extLst>
              <a:ext uri="{FF2B5EF4-FFF2-40B4-BE49-F238E27FC236}">
                <a16:creationId xmlns:a16="http://schemas.microsoft.com/office/drawing/2014/main" id="{4A1FF595-2E4F-4B27-B74D-2CDE7BA1D9CF}"/>
              </a:ext>
            </a:extLst>
          </p:cNvPr>
          <p:cNvSpPr>
            <a:spLocks noGrp="1"/>
          </p:cNvSpPr>
          <p:nvPr>
            <p:ph type="subTitle" idx="1"/>
          </p:nvPr>
        </p:nvSpPr>
        <p:spPr>
          <a:xfrm>
            <a:off x="304800" y="2999651"/>
            <a:ext cx="5067300" cy="775597"/>
          </a:xfrm>
        </p:spPr>
        <p:txBody>
          <a:bodyPr wrap="square" lIns="0" tIns="0" rIns="0" bIns="0" anchor="t" anchorCtr="0">
            <a:spAutoFit/>
          </a:bodyPr>
          <a:lstStyle/>
          <a:p>
            <a:pPr algn="l"/>
            <a:r>
              <a:rPr lang="en-US" sz="1400" dirty="0">
                <a:solidFill>
                  <a:schemeClr val="bg1"/>
                </a:solidFill>
              </a:rPr>
              <a:t>AI tools will generate personalized ads, blog posts, and social media content at scale. Companies like Coca-Cola have already started using AI to craft targeted ads, enhancing consumer engagement through tailored messaging.</a:t>
            </a:r>
          </a:p>
        </p:txBody>
      </p:sp>
      <p:sp>
        <p:nvSpPr>
          <p:cNvPr id="6" name="Subtitle 2">
            <a:extLst>
              <a:ext uri="{FF2B5EF4-FFF2-40B4-BE49-F238E27FC236}">
                <a16:creationId xmlns:a16="http://schemas.microsoft.com/office/drawing/2014/main" id="{C831A598-1A44-09AB-E13E-2B03A25F3A4D}"/>
              </a:ext>
            </a:extLst>
          </p:cNvPr>
          <p:cNvSpPr txBox="1">
            <a:spLocks/>
          </p:cNvSpPr>
          <p:nvPr/>
        </p:nvSpPr>
        <p:spPr>
          <a:xfrm>
            <a:off x="304800" y="6363532"/>
            <a:ext cx="10534650" cy="1661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accent4"/>
                </a:solidFill>
              </a:rPr>
              <a:t>Audience Interaction: </a:t>
            </a:r>
            <a:r>
              <a:rPr lang="en-US" sz="1200" dirty="0">
                <a:solidFill>
                  <a:schemeClr val="bg1"/>
                </a:solidFill>
              </a:rPr>
              <a:t>Ask the audience which application of Generative AI they find most exciting or relevant for their own business.</a:t>
            </a:r>
          </a:p>
        </p:txBody>
      </p:sp>
      <p:sp>
        <p:nvSpPr>
          <p:cNvPr id="4" name="Subtitle 2">
            <a:extLst>
              <a:ext uri="{FF2B5EF4-FFF2-40B4-BE49-F238E27FC236}">
                <a16:creationId xmlns:a16="http://schemas.microsoft.com/office/drawing/2014/main" id="{C6CE97F9-BA18-5CAC-A0DE-1F3D30C822C0}"/>
              </a:ext>
            </a:extLst>
          </p:cNvPr>
          <p:cNvSpPr txBox="1">
            <a:spLocks/>
          </p:cNvSpPr>
          <p:nvPr/>
        </p:nvSpPr>
        <p:spPr>
          <a:xfrm>
            <a:off x="6819902" y="2999651"/>
            <a:ext cx="5067300"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AI-driven chatbots will become more advanced, capable of handling complex queries and offering personalized solutions. By 2028, AI will be able to predict customer needs before they even arise, further enhancing customer experience.</a:t>
            </a:r>
          </a:p>
        </p:txBody>
      </p:sp>
      <p:sp>
        <p:nvSpPr>
          <p:cNvPr id="7" name="Subtitle 2">
            <a:extLst>
              <a:ext uri="{FF2B5EF4-FFF2-40B4-BE49-F238E27FC236}">
                <a16:creationId xmlns:a16="http://schemas.microsoft.com/office/drawing/2014/main" id="{60FB6AC4-65C0-DB5C-FD38-BA7A4C684F28}"/>
              </a:ext>
            </a:extLst>
          </p:cNvPr>
          <p:cNvSpPr txBox="1">
            <a:spLocks/>
          </p:cNvSpPr>
          <p:nvPr/>
        </p:nvSpPr>
        <p:spPr>
          <a:xfrm>
            <a:off x="304800" y="4705814"/>
            <a:ext cx="5067300"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will help companies design new products by generating multiple prototypes in a fraction of the time it would take humans. Brands like Nike are already using AI to create customized sneakers based on customer preferences.</a:t>
            </a:r>
          </a:p>
        </p:txBody>
      </p:sp>
      <p:sp>
        <p:nvSpPr>
          <p:cNvPr id="8" name="Subtitle 2">
            <a:extLst>
              <a:ext uri="{FF2B5EF4-FFF2-40B4-BE49-F238E27FC236}">
                <a16:creationId xmlns:a16="http://schemas.microsoft.com/office/drawing/2014/main" id="{D9D1E58D-B359-15A6-50C5-30B4F5C7D28A}"/>
              </a:ext>
            </a:extLst>
          </p:cNvPr>
          <p:cNvSpPr txBox="1">
            <a:spLocks/>
          </p:cNvSpPr>
          <p:nvPr/>
        </p:nvSpPr>
        <p:spPr>
          <a:xfrm>
            <a:off x="6819902" y="4705814"/>
            <a:ext cx="5067300"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tools will assist in writing code and developing software applications, speeding up the development cycle. GitHub Copilot, for example, is already helping developers write code faster and more efficiently.</a:t>
            </a:r>
          </a:p>
        </p:txBody>
      </p:sp>
      <p:sp>
        <p:nvSpPr>
          <p:cNvPr id="9" name="Subtitle 2">
            <a:extLst>
              <a:ext uri="{FF2B5EF4-FFF2-40B4-BE49-F238E27FC236}">
                <a16:creationId xmlns:a16="http://schemas.microsoft.com/office/drawing/2014/main" id="{20EF815C-EC1F-B1EE-7073-5CAB3054DB37}"/>
              </a:ext>
            </a:extLst>
          </p:cNvPr>
          <p:cNvSpPr txBox="1">
            <a:spLocks/>
          </p:cNvSpPr>
          <p:nvPr/>
        </p:nvSpPr>
        <p:spPr>
          <a:xfrm>
            <a:off x="304800"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Marketing &amp; Advertising</a:t>
            </a:r>
          </a:p>
        </p:txBody>
      </p:sp>
      <p:sp>
        <p:nvSpPr>
          <p:cNvPr id="10" name="Subtitle 2">
            <a:extLst>
              <a:ext uri="{FF2B5EF4-FFF2-40B4-BE49-F238E27FC236}">
                <a16:creationId xmlns:a16="http://schemas.microsoft.com/office/drawing/2014/main" id="{F07B4A58-3007-D3BF-BFC5-B98F3027CC77}"/>
              </a:ext>
            </a:extLst>
          </p:cNvPr>
          <p:cNvSpPr txBox="1">
            <a:spLocks/>
          </p:cNvSpPr>
          <p:nvPr/>
        </p:nvSpPr>
        <p:spPr>
          <a:xfrm>
            <a:off x="304800" y="4339647"/>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Product Design &amp; Development</a:t>
            </a:r>
          </a:p>
        </p:txBody>
      </p:sp>
      <p:sp>
        <p:nvSpPr>
          <p:cNvPr id="12" name="Subtitle 2">
            <a:extLst>
              <a:ext uri="{FF2B5EF4-FFF2-40B4-BE49-F238E27FC236}">
                <a16:creationId xmlns:a16="http://schemas.microsoft.com/office/drawing/2014/main" id="{0B61D296-8FB6-3F60-072F-7977D223E0BF}"/>
              </a:ext>
            </a:extLst>
          </p:cNvPr>
          <p:cNvSpPr txBox="1">
            <a:spLocks/>
          </p:cNvSpPr>
          <p:nvPr/>
        </p:nvSpPr>
        <p:spPr>
          <a:xfrm>
            <a:off x="6819902"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Customer Service &amp; Support</a:t>
            </a:r>
          </a:p>
        </p:txBody>
      </p:sp>
      <p:sp>
        <p:nvSpPr>
          <p:cNvPr id="13" name="Subtitle 2">
            <a:extLst>
              <a:ext uri="{FF2B5EF4-FFF2-40B4-BE49-F238E27FC236}">
                <a16:creationId xmlns:a16="http://schemas.microsoft.com/office/drawing/2014/main" id="{728DCF98-B14F-471E-2649-48D97C946B01}"/>
              </a:ext>
            </a:extLst>
          </p:cNvPr>
          <p:cNvSpPr txBox="1">
            <a:spLocks/>
          </p:cNvSpPr>
          <p:nvPr/>
        </p:nvSpPr>
        <p:spPr>
          <a:xfrm>
            <a:off x="6819902" y="4339647"/>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Software Development</a:t>
            </a:r>
          </a:p>
        </p:txBody>
      </p:sp>
    </p:spTree>
    <p:extLst>
      <p:ext uri="{BB962C8B-B14F-4D97-AF65-F5344CB8AC3E}">
        <p14:creationId xmlns:p14="http://schemas.microsoft.com/office/powerpoint/2010/main" val="3695393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42F2E57-BEE7-969E-3006-24A0DE003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5680B-6DBE-59C7-6095-78F76AE3174D}"/>
              </a:ext>
            </a:extLst>
          </p:cNvPr>
          <p:cNvSpPr>
            <a:spLocks noGrp="1"/>
          </p:cNvSpPr>
          <p:nvPr>
            <p:ph type="ctrTitle"/>
          </p:nvPr>
        </p:nvSpPr>
        <p:spPr>
          <a:xfrm>
            <a:off x="304799" y="304800"/>
            <a:ext cx="7315203" cy="1107996"/>
          </a:xfrm>
        </p:spPr>
        <p:txBody>
          <a:bodyPr wrap="square" lIns="0" tIns="0" rIns="0" bIns="0" anchor="t" anchorCtr="0">
            <a:spAutoFit/>
          </a:bodyPr>
          <a:lstStyle/>
          <a:p>
            <a:pPr algn="l"/>
            <a:r>
              <a:rPr lang="en-US" sz="4000" dirty="0">
                <a:solidFill>
                  <a:schemeClr val="bg1"/>
                </a:solidFill>
              </a:rPr>
              <a:t>Building a </a:t>
            </a:r>
            <a:r>
              <a:rPr lang="en-US" sz="4000" dirty="0">
                <a:solidFill>
                  <a:schemeClr val="accent4"/>
                </a:solidFill>
              </a:rPr>
              <a:t>Generative AI</a:t>
            </a:r>
            <a:r>
              <a:rPr lang="en-US" sz="4000" dirty="0">
                <a:solidFill>
                  <a:schemeClr val="bg1"/>
                </a:solidFill>
              </a:rPr>
              <a:t>-Driven Business Strategy</a:t>
            </a:r>
          </a:p>
        </p:txBody>
      </p:sp>
      <p:sp>
        <p:nvSpPr>
          <p:cNvPr id="3" name="Subtitle 2">
            <a:extLst>
              <a:ext uri="{FF2B5EF4-FFF2-40B4-BE49-F238E27FC236}">
                <a16:creationId xmlns:a16="http://schemas.microsoft.com/office/drawing/2014/main" id="{E0746A4F-4454-9F5E-822F-311C7B91EDAA}"/>
              </a:ext>
            </a:extLst>
          </p:cNvPr>
          <p:cNvSpPr>
            <a:spLocks noGrp="1"/>
          </p:cNvSpPr>
          <p:nvPr>
            <p:ph type="subTitle" idx="1"/>
          </p:nvPr>
        </p:nvSpPr>
        <p:spPr>
          <a:xfrm>
            <a:off x="304800" y="2403026"/>
            <a:ext cx="3048001" cy="969496"/>
          </a:xfrm>
        </p:spPr>
        <p:txBody>
          <a:bodyPr wrap="square" lIns="0" tIns="0" rIns="0" bIns="0" anchor="t" anchorCtr="0">
            <a:spAutoFit/>
          </a:bodyPr>
          <a:lstStyle/>
          <a:p>
            <a:pPr algn="l"/>
            <a:r>
              <a:rPr lang="en-US" sz="1400" dirty="0">
                <a:solidFill>
                  <a:schemeClr val="bg1"/>
                </a:solidFill>
              </a:rPr>
              <a:t>Start by identifying the areas within your business where Generative AI can provide the most value. This could be in content creation, customer service automation, product innovation, or market research.</a:t>
            </a:r>
          </a:p>
        </p:txBody>
      </p:sp>
      <p:sp>
        <p:nvSpPr>
          <p:cNvPr id="6" name="Subtitle 2">
            <a:extLst>
              <a:ext uri="{FF2B5EF4-FFF2-40B4-BE49-F238E27FC236}">
                <a16:creationId xmlns:a16="http://schemas.microsoft.com/office/drawing/2014/main" id="{6A578B5B-D419-7B7E-6CC2-0C757A0BD037}"/>
              </a:ext>
            </a:extLst>
          </p:cNvPr>
          <p:cNvSpPr txBox="1">
            <a:spLocks/>
          </p:cNvSpPr>
          <p:nvPr/>
        </p:nvSpPr>
        <p:spPr>
          <a:xfrm>
            <a:off x="304800" y="6220801"/>
            <a:ext cx="4267202" cy="3323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bg1"/>
                </a:solidFill>
              </a:rPr>
              <a:t>Audience Interaction: </a:t>
            </a:r>
            <a:r>
              <a:rPr lang="en-US" sz="1200" dirty="0">
                <a:solidFill>
                  <a:schemeClr val="bg1"/>
                </a:solidFill>
              </a:rPr>
              <a:t>Ask the audience which industry they believe will be most impacted by Generative AI in the next few years.</a:t>
            </a:r>
          </a:p>
        </p:txBody>
      </p:sp>
      <p:sp>
        <p:nvSpPr>
          <p:cNvPr id="4" name="Subtitle 2">
            <a:extLst>
              <a:ext uri="{FF2B5EF4-FFF2-40B4-BE49-F238E27FC236}">
                <a16:creationId xmlns:a16="http://schemas.microsoft.com/office/drawing/2014/main" id="{C1D74E25-D556-7C78-2575-A24AC556B618}"/>
              </a:ext>
            </a:extLst>
          </p:cNvPr>
          <p:cNvSpPr txBox="1">
            <a:spLocks/>
          </p:cNvSpPr>
          <p:nvPr/>
        </p:nvSpPr>
        <p:spPr>
          <a:xfrm>
            <a:off x="304800" y="2022055"/>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Define Key Use Cases</a:t>
            </a:r>
          </a:p>
        </p:txBody>
      </p:sp>
      <p:sp>
        <p:nvSpPr>
          <p:cNvPr id="7" name="Subtitle 2">
            <a:extLst>
              <a:ext uri="{FF2B5EF4-FFF2-40B4-BE49-F238E27FC236}">
                <a16:creationId xmlns:a16="http://schemas.microsoft.com/office/drawing/2014/main" id="{42B5FD78-E5CD-BDBD-67D4-CACB311779F4}"/>
              </a:ext>
            </a:extLst>
          </p:cNvPr>
          <p:cNvSpPr txBox="1">
            <a:spLocks/>
          </p:cNvSpPr>
          <p:nvPr/>
        </p:nvSpPr>
        <p:spPr>
          <a:xfrm>
            <a:off x="4572002" y="4660743"/>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The use of AI in generating content, from blog posts to video scripts, will revolutionize marketing strategies, enabling personalized, scalable campaigns.</a:t>
            </a:r>
          </a:p>
        </p:txBody>
      </p:sp>
      <p:sp>
        <p:nvSpPr>
          <p:cNvPr id="8" name="Subtitle 2">
            <a:extLst>
              <a:ext uri="{FF2B5EF4-FFF2-40B4-BE49-F238E27FC236}">
                <a16:creationId xmlns:a16="http://schemas.microsoft.com/office/drawing/2014/main" id="{FA67EED8-673E-B829-FB6C-2C9EB603D7B4}"/>
              </a:ext>
            </a:extLst>
          </p:cNvPr>
          <p:cNvSpPr txBox="1">
            <a:spLocks/>
          </p:cNvSpPr>
          <p:nvPr/>
        </p:nvSpPr>
        <p:spPr>
          <a:xfrm>
            <a:off x="4572002" y="4279772"/>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AI-Driven Content Creation</a:t>
            </a:r>
          </a:p>
        </p:txBody>
      </p:sp>
      <p:sp>
        <p:nvSpPr>
          <p:cNvPr id="9" name="Subtitle 2">
            <a:extLst>
              <a:ext uri="{FF2B5EF4-FFF2-40B4-BE49-F238E27FC236}">
                <a16:creationId xmlns:a16="http://schemas.microsoft.com/office/drawing/2014/main" id="{025EE393-15E0-733E-152C-43F41F29A36B}"/>
              </a:ext>
            </a:extLst>
          </p:cNvPr>
          <p:cNvSpPr txBox="1">
            <a:spLocks/>
          </p:cNvSpPr>
          <p:nvPr/>
        </p:nvSpPr>
        <p:spPr>
          <a:xfrm>
            <a:off x="8839203" y="2568012"/>
            <a:ext cx="3048001"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With AI automating the creative process, companies will be able to iterate faster on product designs, marketing strategies, and customer experiences.</a:t>
            </a:r>
          </a:p>
        </p:txBody>
      </p:sp>
      <p:sp>
        <p:nvSpPr>
          <p:cNvPr id="10" name="Subtitle 2">
            <a:extLst>
              <a:ext uri="{FF2B5EF4-FFF2-40B4-BE49-F238E27FC236}">
                <a16:creationId xmlns:a16="http://schemas.microsoft.com/office/drawing/2014/main" id="{E396A7AE-967C-39EF-9AF7-FA680753387D}"/>
              </a:ext>
            </a:extLst>
          </p:cNvPr>
          <p:cNvSpPr txBox="1">
            <a:spLocks/>
          </p:cNvSpPr>
          <p:nvPr/>
        </p:nvSpPr>
        <p:spPr>
          <a:xfrm>
            <a:off x="8839203" y="2187041"/>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Innovation Acceleration</a:t>
            </a:r>
          </a:p>
        </p:txBody>
      </p:sp>
      <p:sp>
        <p:nvSpPr>
          <p:cNvPr id="15" name="Rectangle: Rounded Corners 14">
            <a:extLst>
              <a:ext uri="{FF2B5EF4-FFF2-40B4-BE49-F238E27FC236}">
                <a16:creationId xmlns:a16="http://schemas.microsoft.com/office/drawing/2014/main" id="{F21D6E43-2918-4ABC-744A-31E325734BC6}"/>
              </a:ext>
            </a:extLst>
          </p:cNvPr>
          <p:cNvSpPr/>
          <p:nvPr/>
        </p:nvSpPr>
        <p:spPr>
          <a:xfrm>
            <a:off x="4237038" y="6441232"/>
            <a:ext cx="8259761"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hand reaching for a glowing hand&#10;&#10;Description automatically generated">
            <a:extLst>
              <a:ext uri="{FF2B5EF4-FFF2-40B4-BE49-F238E27FC236}">
                <a16:creationId xmlns:a16="http://schemas.microsoft.com/office/drawing/2014/main" id="{7648D035-34E3-CD60-DB7F-FA930E5FF459}"/>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102620" y="3575411"/>
            <a:ext cx="3700009" cy="2088317"/>
          </a:xfrm>
          <a:prstGeom prst="rect">
            <a:avLst/>
          </a:prstGeom>
        </p:spPr>
      </p:pic>
      <p:pic>
        <p:nvPicPr>
          <p:cNvPr id="19" name="Picture 18" descr="A robot and a hand touching a glowing light&#10;&#10;Description automatically generated">
            <a:extLst>
              <a:ext uri="{FF2B5EF4-FFF2-40B4-BE49-F238E27FC236}">
                <a16:creationId xmlns:a16="http://schemas.microsoft.com/office/drawing/2014/main" id="{68351CB3-E92A-7B2B-B7E9-BA7EE59C34CB}"/>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t="-121"/>
          <a:stretch/>
        </p:blipFill>
        <p:spPr>
          <a:xfrm>
            <a:off x="8839196" y="3583391"/>
            <a:ext cx="3048004" cy="2271938"/>
          </a:xfrm>
          <a:prstGeom prst="rect">
            <a:avLst/>
          </a:prstGeom>
        </p:spPr>
      </p:pic>
      <p:pic>
        <p:nvPicPr>
          <p:cNvPr id="21" name="Picture 20" descr="A hand touching a hologram of a human head&#10;&#10;Description automatically generated">
            <a:extLst>
              <a:ext uri="{FF2B5EF4-FFF2-40B4-BE49-F238E27FC236}">
                <a16:creationId xmlns:a16="http://schemas.microsoft.com/office/drawing/2014/main" id="{CEE4FC42-0B16-26C7-08BF-57C0638A2E73}"/>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p:blipFill>
        <p:spPr>
          <a:xfrm>
            <a:off x="4397828" y="1484410"/>
            <a:ext cx="3396344" cy="2520207"/>
          </a:xfrm>
          <a:prstGeom prst="rect">
            <a:avLst/>
          </a:prstGeom>
        </p:spPr>
      </p:pic>
    </p:spTree>
    <p:extLst>
      <p:ext uri="{BB962C8B-B14F-4D97-AF65-F5344CB8AC3E}">
        <p14:creationId xmlns:p14="http://schemas.microsoft.com/office/powerpoint/2010/main" val="1422989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A6E9D35-67E7-23D4-B567-6110A1A21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9F539-F5BE-981B-9A96-C2AC2E7EC8DE}"/>
              </a:ext>
            </a:extLst>
          </p:cNvPr>
          <p:cNvSpPr>
            <a:spLocks noGrp="1"/>
          </p:cNvSpPr>
          <p:nvPr>
            <p:ph type="ctrTitle"/>
          </p:nvPr>
        </p:nvSpPr>
        <p:spPr>
          <a:xfrm>
            <a:off x="304799" y="304800"/>
            <a:ext cx="7881258" cy="1107996"/>
          </a:xfrm>
        </p:spPr>
        <p:txBody>
          <a:bodyPr wrap="square" lIns="0" tIns="0" rIns="0" bIns="0" anchor="t" anchorCtr="0">
            <a:spAutoFit/>
          </a:bodyPr>
          <a:lstStyle/>
          <a:p>
            <a:pPr algn="l"/>
            <a:r>
              <a:rPr lang="en-US" sz="4000" dirty="0">
                <a:solidFill>
                  <a:schemeClr val="bg1"/>
                </a:solidFill>
              </a:rPr>
              <a:t>Overcoming the Challenges of Generative AI Integration</a:t>
            </a:r>
          </a:p>
        </p:txBody>
      </p:sp>
      <p:sp>
        <p:nvSpPr>
          <p:cNvPr id="3" name="Subtitle 2">
            <a:extLst>
              <a:ext uri="{FF2B5EF4-FFF2-40B4-BE49-F238E27FC236}">
                <a16:creationId xmlns:a16="http://schemas.microsoft.com/office/drawing/2014/main" id="{6C96522C-0CBC-839F-4A9A-C87571A5DD07}"/>
              </a:ext>
            </a:extLst>
          </p:cNvPr>
          <p:cNvSpPr>
            <a:spLocks noGrp="1"/>
          </p:cNvSpPr>
          <p:nvPr>
            <p:ph type="subTitle" idx="1"/>
          </p:nvPr>
        </p:nvSpPr>
        <p:spPr>
          <a:xfrm>
            <a:off x="2278743" y="4340506"/>
            <a:ext cx="3048001" cy="969496"/>
          </a:xfrm>
        </p:spPr>
        <p:txBody>
          <a:bodyPr wrap="square" lIns="0" tIns="0" rIns="0" bIns="0" anchor="t" anchorCtr="0">
            <a:spAutoFit/>
          </a:bodyPr>
          <a:lstStyle/>
          <a:p>
            <a:pPr algn="l"/>
            <a:r>
              <a:rPr lang="en-US" sz="1400" dirty="0">
                <a:solidFill>
                  <a:schemeClr val="bg1"/>
                </a:solidFill>
              </a:rPr>
              <a:t>Generative AI relies on vast amounts of data, which raises concerns about data privacy. Ensuring compliance with regulations like GDPR and CCPA will be critical for businesses.</a:t>
            </a:r>
          </a:p>
        </p:txBody>
      </p:sp>
      <p:sp>
        <p:nvSpPr>
          <p:cNvPr id="6" name="Subtitle 2">
            <a:extLst>
              <a:ext uri="{FF2B5EF4-FFF2-40B4-BE49-F238E27FC236}">
                <a16:creationId xmlns:a16="http://schemas.microsoft.com/office/drawing/2014/main" id="{11817B23-C6BB-DAD8-0121-CF66EC446835}"/>
              </a:ext>
            </a:extLst>
          </p:cNvPr>
          <p:cNvSpPr txBox="1">
            <a:spLocks/>
          </p:cNvSpPr>
          <p:nvPr/>
        </p:nvSpPr>
        <p:spPr>
          <a:xfrm>
            <a:off x="304799" y="6220801"/>
            <a:ext cx="5921829" cy="3323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bg1"/>
                </a:solidFill>
              </a:rPr>
              <a:t>Audience Interaction: Ask the audience which challenge they foresee as the biggest obstacle in implementing Generative AI within their organization.</a:t>
            </a:r>
            <a:endParaRPr lang="en-US" sz="1200" dirty="0">
              <a:solidFill>
                <a:schemeClr val="bg1"/>
              </a:solidFill>
            </a:endParaRPr>
          </a:p>
        </p:txBody>
      </p:sp>
      <p:sp>
        <p:nvSpPr>
          <p:cNvPr id="4" name="Subtitle 2">
            <a:extLst>
              <a:ext uri="{FF2B5EF4-FFF2-40B4-BE49-F238E27FC236}">
                <a16:creationId xmlns:a16="http://schemas.microsoft.com/office/drawing/2014/main" id="{A7B43E86-C7B4-6E1A-D296-1D0A23D663F2}"/>
              </a:ext>
            </a:extLst>
          </p:cNvPr>
          <p:cNvSpPr txBox="1">
            <a:spLocks/>
          </p:cNvSpPr>
          <p:nvPr/>
        </p:nvSpPr>
        <p:spPr>
          <a:xfrm>
            <a:off x="2278743" y="3959535"/>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Data Capture and Security </a:t>
            </a:r>
          </a:p>
        </p:txBody>
      </p:sp>
      <p:sp>
        <p:nvSpPr>
          <p:cNvPr id="9" name="Subtitle 2">
            <a:extLst>
              <a:ext uri="{FF2B5EF4-FFF2-40B4-BE49-F238E27FC236}">
                <a16:creationId xmlns:a16="http://schemas.microsoft.com/office/drawing/2014/main" id="{A43E5563-401C-D44F-4B98-A6FD301DF55F}"/>
              </a:ext>
            </a:extLst>
          </p:cNvPr>
          <p:cNvSpPr txBox="1">
            <a:spLocks/>
          </p:cNvSpPr>
          <p:nvPr/>
        </p:nvSpPr>
        <p:spPr>
          <a:xfrm>
            <a:off x="7315199" y="4340506"/>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systems can inadvertently perpetuate biases if not properly managed. Businesses must ensure their AI models are trained on diverse and inclusive datasets to avoid these issues.</a:t>
            </a:r>
          </a:p>
        </p:txBody>
      </p:sp>
      <p:sp>
        <p:nvSpPr>
          <p:cNvPr id="10" name="Subtitle 2">
            <a:extLst>
              <a:ext uri="{FF2B5EF4-FFF2-40B4-BE49-F238E27FC236}">
                <a16:creationId xmlns:a16="http://schemas.microsoft.com/office/drawing/2014/main" id="{9B1A3B95-5D17-39CD-E2AD-71904BDA65E7}"/>
              </a:ext>
            </a:extLst>
          </p:cNvPr>
          <p:cNvSpPr txBox="1">
            <a:spLocks/>
          </p:cNvSpPr>
          <p:nvPr/>
        </p:nvSpPr>
        <p:spPr>
          <a:xfrm>
            <a:off x="7315199" y="3959535"/>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Map Concerns and Bias</a:t>
            </a:r>
          </a:p>
        </p:txBody>
      </p:sp>
      <p:sp>
        <p:nvSpPr>
          <p:cNvPr id="15" name="Rectangle: Rounded Corners 14">
            <a:extLst>
              <a:ext uri="{FF2B5EF4-FFF2-40B4-BE49-F238E27FC236}">
                <a16:creationId xmlns:a16="http://schemas.microsoft.com/office/drawing/2014/main" id="{530E52C7-DAEB-4A76-6CCF-2F373BC00DF0}"/>
              </a:ext>
            </a:extLst>
          </p:cNvPr>
          <p:cNvSpPr/>
          <p:nvPr/>
        </p:nvSpPr>
        <p:spPr>
          <a:xfrm>
            <a:off x="4222524" y="6470260"/>
            <a:ext cx="8259761"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4255C74-3671-4A08-64E6-87C596FD6D57}"/>
              </a:ext>
            </a:extLst>
          </p:cNvPr>
          <p:cNvSpPr/>
          <p:nvPr/>
        </p:nvSpPr>
        <p:spPr>
          <a:xfrm>
            <a:off x="2090057" y="2104571"/>
            <a:ext cx="3236687" cy="3381829"/>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9A585408-F0AE-0C73-32AF-6BE1606A4EB5}"/>
              </a:ext>
            </a:extLst>
          </p:cNvPr>
          <p:cNvSpPr/>
          <p:nvPr/>
        </p:nvSpPr>
        <p:spPr>
          <a:xfrm>
            <a:off x="7126513" y="2104571"/>
            <a:ext cx="3236687" cy="3381829"/>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211428A-3331-44F0-C60F-17CC128BD74D}"/>
              </a:ext>
            </a:extLst>
          </p:cNvPr>
          <p:cNvSpPr/>
          <p:nvPr/>
        </p:nvSpPr>
        <p:spPr>
          <a:xfrm>
            <a:off x="2788612" y="1766378"/>
            <a:ext cx="1839575" cy="1839575"/>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D3DEA98-F959-0A45-0ABF-737ED462792B}"/>
              </a:ext>
            </a:extLst>
          </p:cNvPr>
          <p:cNvSpPr/>
          <p:nvPr/>
        </p:nvSpPr>
        <p:spPr>
          <a:xfrm>
            <a:off x="7825068" y="1766378"/>
            <a:ext cx="1839575" cy="1839575"/>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Africa with solid fill">
            <a:extLst>
              <a:ext uri="{FF2B5EF4-FFF2-40B4-BE49-F238E27FC236}">
                <a16:creationId xmlns:a16="http://schemas.microsoft.com/office/drawing/2014/main" id="{41434A53-A418-27E5-0D6A-C312E46A7A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87655" y="2167386"/>
            <a:ext cx="914400" cy="914400"/>
          </a:xfrm>
          <a:prstGeom prst="rect">
            <a:avLst/>
          </a:prstGeom>
        </p:spPr>
      </p:pic>
      <p:pic>
        <p:nvPicPr>
          <p:cNvPr id="13" name="Graphic 12" descr="Aperture with solid fill">
            <a:extLst>
              <a:ext uri="{FF2B5EF4-FFF2-40B4-BE49-F238E27FC236}">
                <a16:creationId xmlns:a16="http://schemas.microsoft.com/office/drawing/2014/main" id="{F8A89849-FE7C-2577-5595-483F4D5E6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51199" y="2167386"/>
            <a:ext cx="914400" cy="914400"/>
          </a:xfrm>
          <a:prstGeom prst="rect">
            <a:avLst/>
          </a:prstGeom>
        </p:spPr>
      </p:pic>
    </p:spTree>
    <p:extLst>
      <p:ext uri="{BB962C8B-B14F-4D97-AF65-F5344CB8AC3E}">
        <p14:creationId xmlns:p14="http://schemas.microsoft.com/office/powerpoint/2010/main" val="2157579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009A82A-4B34-C4E1-7B00-2D44CA0D4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CC3E4-9106-6586-51EA-381FA32820FB}"/>
              </a:ext>
            </a:extLst>
          </p:cNvPr>
          <p:cNvSpPr>
            <a:spLocks noGrp="1"/>
          </p:cNvSpPr>
          <p:nvPr>
            <p:ph type="ctrTitle"/>
          </p:nvPr>
        </p:nvSpPr>
        <p:spPr>
          <a:xfrm>
            <a:off x="304799" y="490194"/>
            <a:ext cx="10856687" cy="1107996"/>
          </a:xfrm>
        </p:spPr>
        <p:txBody>
          <a:bodyPr wrap="square" lIns="0" tIns="0" rIns="0" bIns="0" anchor="t" anchorCtr="0">
            <a:spAutoFit/>
          </a:bodyPr>
          <a:lstStyle/>
          <a:p>
            <a:pPr algn="l"/>
            <a:r>
              <a:rPr lang="en-US" sz="4000" dirty="0">
                <a:solidFill>
                  <a:schemeClr val="bg1"/>
                </a:solidFill>
              </a:rPr>
              <a:t>Generative AI in Marketing – Revolutionizing Customer Engagement</a:t>
            </a:r>
          </a:p>
        </p:txBody>
      </p:sp>
      <p:sp>
        <p:nvSpPr>
          <p:cNvPr id="3" name="Subtitle 2">
            <a:extLst>
              <a:ext uri="{FF2B5EF4-FFF2-40B4-BE49-F238E27FC236}">
                <a16:creationId xmlns:a16="http://schemas.microsoft.com/office/drawing/2014/main" id="{F023F1BD-FAB9-76B7-A4A1-3125D594861C}"/>
              </a:ext>
            </a:extLst>
          </p:cNvPr>
          <p:cNvSpPr>
            <a:spLocks noGrp="1"/>
          </p:cNvSpPr>
          <p:nvPr>
            <p:ph type="subTitle" idx="1"/>
          </p:nvPr>
        </p:nvSpPr>
        <p:spPr>
          <a:xfrm>
            <a:off x="493484" y="3051972"/>
            <a:ext cx="5067300" cy="581698"/>
          </a:xfrm>
        </p:spPr>
        <p:txBody>
          <a:bodyPr wrap="square" lIns="0" tIns="0" rIns="0" bIns="0" anchor="t" anchorCtr="0">
            <a:spAutoFit/>
          </a:bodyPr>
          <a:lstStyle/>
          <a:p>
            <a:pPr algn="l"/>
            <a:r>
              <a:rPr lang="en-US" sz="1400" dirty="0">
                <a:solidFill>
                  <a:schemeClr val="bg1"/>
                </a:solidFill>
              </a:rPr>
              <a:t>By 2025, AI will be able to generate highly personalized content at scale, including blog posts, emails, and social media updates, tailored to specific customer segments.</a:t>
            </a:r>
          </a:p>
        </p:txBody>
      </p:sp>
      <p:sp>
        <p:nvSpPr>
          <p:cNvPr id="6" name="Subtitle 2">
            <a:extLst>
              <a:ext uri="{FF2B5EF4-FFF2-40B4-BE49-F238E27FC236}">
                <a16:creationId xmlns:a16="http://schemas.microsoft.com/office/drawing/2014/main" id="{67BCEFBC-84FA-C687-5B4F-48E5CEDEA73B}"/>
              </a:ext>
            </a:extLst>
          </p:cNvPr>
          <p:cNvSpPr txBox="1">
            <a:spLocks/>
          </p:cNvSpPr>
          <p:nvPr/>
        </p:nvSpPr>
        <p:spPr>
          <a:xfrm>
            <a:off x="304800" y="6363532"/>
            <a:ext cx="10534650" cy="1661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accent4"/>
                </a:solidFill>
              </a:rPr>
              <a:t>Audience Interaction: </a:t>
            </a:r>
            <a:r>
              <a:rPr lang="en-US" sz="1200" dirty="0">
                <a:solidFill>
                  <a:schemeClr val="bg1"/>
                </a:solidFill>
              </a:rPr>
              <a:t>Have the audience share their experiences with personalized marketing or predictive analytics and how they think AI can improve these efforts.</a:t>
            </a:r>
          </a:p>
        </p:txBody>
      </p:sp>
      <p:sp>
        <p:nvSpPr>
          <p:cNvPr id="4" name="Subtitle 2">
            <a:extLst>
              <a:ext uri="{FF2B5EF4-FFF2-40B4-BE49-F238E27FC236}">
                <a16:creationId xmlns:a16="http://schemas.microsoft.com/office/drawing/2014/main" id="{4AE678ED-A22B-F4DB-D3FA-48CC97867399}"/>
              </a:ext>
            </a:extLst>
          </p:cNvPr>
          <p:cNvSpPr txBox="1">
            <a:spLocks/>
          </p:cNvSpPr>
          <p:nvPr/>
        </p:nvSpPr>
        <p:spPr>
          <a:xfrm>
            <a:off x="6649779" y="2999651"/>
            <a:ext cx="5067300" cy="5816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will analyze vast amounts of customer data to predict future behaviors and preferences, allowing businesses to craft personalized marketing campaigns before customers even express interest.</a:t>
            </a:r>
          </a:p>
        </p:txBody>
      </p:sp>
      <p:sp>
        <p:nvSpPr>
          <p:cNvPr id="7" name="Subtitle 2">
            <a:extLst>
              <a:ext uri="{FF2B5EF4-FFF2-40B4-BE49-F238E27FC236}">
                <a16:creationId xmlns:a16="http://schemas.microsoft.com/office/drawing/2014/main" id="{0076E7AC-4346-A9D3-C0E5-EC80DF183DA5}"/>
              </a:ext>
            </a:extLst>
          </p:cNvPr>
          <p:cNvSpPr txBox="1">
            <a:spLocks/>
          </p:cNvSpPr>
          <p:nvPr/>
        </p:nvSpPr>
        <p:spPr>
          <a:xfrm>
            <a:off x="493484" y="4800667"/>
            <a:ext cx="5067300" cy="5816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will help businesses implement dynamic pricing strategies based on real-time demand, competitor pricing, and customer preferences, maximizing revenue.</a:t>
            </a:r>
          </a:p>
        </p:txBody>
      </p:sp>
      <p:sp>
        <p:nvSpPr>
          <p:cNvPr id="9" name="Subtitle 2">
            <a:extLst>
              <a:ext uri="{FF2B5EF4-FFF2-40B4-BE49-F238E27FC236}">
                <a16:creationId xmlns:a16="http://schemas.microsoft.com/office/drawing/2014/main" id="{6609865C-42C0-3631-9315-28EBFA686237}"/>
              </a:ext>
            </a:extLst>
          </p:cNvPr>
          <p:cNvSpPr txBox="1">
            <a:spLocks/>
          </p:cNvSpPr>
          <p:nvPr/>
        </p:nvSpPr>
        <p:spPr>
          <a:xfrm>
            <a:off x="493484" y="2712551"/>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Personalized Content Creation</a:t>
            </a:r>
          </a:p>
        </p:txBody>
      </p:sp>
      <p:sp>
        <p:nvSpPr>
          <p:cNvPr id="10" name="Subtitle 2">
            <a:extLst>
              <a:ext uri="{FF2B5EF4-FFF2-40B4-BE49-F238E27FC236}">
                <a16:creationId xmlns:a16="http://schemas.microsoft.com/office/drawing/2014/main" id="{1A5A7857-A507-7E1C-EBEE-F204F53C8F1E}"/>
              </a:ext>
            </a:extLst>
          </p:cNvPr>
          <p:cNvSpPr txBox="1">
            <a:spLocks/>
          </p:cNvSpPr>
          <p:nvPr/>
        </p:nvSpPr>
        <p:spPr>
          <a:xfrm>
            <a:off x="493484" y="443450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Dynamic Pricing Models</a:t>
            </a:r>
          </a:p>
        </p:txBody>
      </p:sp>
      <p:sp>
        <p:nvSpPr>
          <p:cNvPr id="12" name="Subtitle 2">
            <a:extLst>
              <a:ext uri="{FF2B5EF4-FFF2-40B4-BE49-F238E27FC236}">
                <a16:creationId xmlns:a16="http://schemas.microsoft.com/office/drawing/2014/main" id="{1AEA80D5-DA4F-4589-5CA8-FD5D856BCA82}"/>
              </a:ext>
            </a:extLst>
          </p:cNvPr>
          <p:cNvSpPr txBox="1">
            <a:spLocks/>
          </p:cNvSpPr>
          <p:nvPr/>
        </p:nvSpPr>
        <p:spPr>
          <a:xfrm>
            <a:off x="6649779" y="266023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Predictive Analytics</a:t>
            </a:r>
          </a:p>
        </p:txBody>
      </p:sp>
      <p:sp>
        <p:nvSpPr>
          <p:cNvPr id="5" name="Rectangle: Rounded Corners 4">
            <a:extLst>
              <a:ext uri="{FF2B5EF4-FFF2-40B4-BE49-F238E27FC236}">
                <a16:creationId xmlns:a16="http://schemas.microsoft.com/office/drawing/2014/main" id="{F4252263-E54F-096C-7D1E-CA34766CFF82}"/>
              </a:ext>
            </a:extLst>
          </p:cNvPr>
          <p:cNvSpPr/>
          <p:nvPr/>
        </p:nvSpPr>
        <p:spPr>
          <a:xfrm>
            <a:off x="304798" y="2437965"/>
            <a:ext cx="5413829" cy="1339848"/>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07FFA8F-D1B7-A4C6-A712-9C5EB5C07FDC}"/>
              </a:ext>
            </a:extLst>
          </p:cNvPr>
          <p:cNvSpPr/>
          <p:nvPr/>
        </p:nvSpPr>
        <p:spPr>
          <a:xfrm>
            <a:off x="304798" y="4183908"/>
            <a:ext cx="5413829" cy="1339848"/>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6A23281A-FB81-3971-F5D6-8550173FE0A7}"/>
              </a:ext>
            </a:extLst>
          </p:cNvPr>
          <p:cNvSpPr/>
          <p:nvPr/>
        </p:nvSpPr>
        <p:spPr>
          <a:xfrm>
            <a:off x="6447486" y="2437965"/>
            <a:ext cx="5413829" cy="1339848"/>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close-up of a circuit board&#10;&#10;Description automatically generated">
            <a:extLst>
              <a:ext uri="{FF2B5EF4-FFF2-40B4-BE49-F238E27FC236}">
                <a16:creationId xmlns:a16="http://schemas.microsoft.com/office/drawing/2014/main" id="{078E2EAA-B380-901C-C24C-BA6F0B6B99C7}"/>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6473373" y="4222411"/>
            <a:ext cx="5413829" cy="1363661"/>
          </a:xfrm>
          <a:prstGeom prst="rect">
            <a:avLst/>
          </a:prstGeom>
        </p:spPr>
      </p:pic>
    </p:spTree>
    <p:extLst>
      <p:ext uri="{BB962C8B-B14F-4D97-AF65-F5344CB8AC3E}">
        <p14:creationId xmlns:p14="http://schemas.microsoft.com/office/powerpoint/2010/main" val="2181306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EB7AFA6-4837-2C52-D1FB-D6A9B41E52C8}"/>
            </a:ext>
          </a:extLst>
        </p:cNvPr>
        <p:cNvGrpSpPr/>
        <p:nvPr/>
      </p:nvGrpSpPr>
      <p:grpSpPr>
        <a:xfrm>
          <a:off x="0" y="0"/>
          <a:ext cx="0" cy="0"/>
          <a:chOff x="0" y="0"/>
          <a:chExt cx="0" cy="0"/>
        </a:xfrm>
      </p:grpSpPr>
      <p:pic>
        <p:nvPicPr>
          <p:cNvPr id="8" name="Picture 7" descr="A building with a logo on the side&#10;&#10;Description automatically generated">
            <a:extLst>
              <a:ext uri="{FF2B5EF4-FFF2-40B4-BE49-F238E27FC236}">
                <a16:creationId xmlns:a16="http://schemas.microsoft.com/office/drawing/2014/main" id="{A4B99E7D-6BAB-083F-E69A-14B1385769C8}"/>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2090057" y="2104571"/>
            <a:ext cx="3236687" cy="2007892"/>
          </a:xfrm>
          <a:prstGeom prst="roundRect">
            <a:avLst/>
          </a:prstGeom>
        </p:spPr>
      </p:pic>
      <p:sp>
        <p:nvSpPr>
          <p:cNvPr id="2" name="Title 1">
            <a:extLst>
              <a:ext uri="{FF2B5EF4-FFF2-40B4-BE49-F238E27FC236}">
                <a16:creationId xmlns:a16="http://schemas.microsoft.com/office/drawing/2014/main" id="{BD8A948C-05E5-FD21-C7F8-A8DB80A883B4}"/>
              </a:ext>
            </a:extLst>
          </p:cNvPr>
          <p:cNvSpPr>
            <a:spLocks noGrp="1"/>
          </p:cNvSpPr>
          <p:nvPr>
            <p:ph type="ctrTitle"/>
          </p:nvPr>
        </p:nvSpPr>
        <p:spPr>
          <a:xfrm>
            <a:off x="304799" y="304800"/>
            <a:ext cx="7881258" cy="1107996"/>
          </a:xfrm>
        </p:spPr>
        <p:txBody>
          <a:bodyPr wrap="square" lIns="0" tIns="0" rIns="0" bIns="0" anchor="t" anchorCtr="0">
            <a:spAutoFit/>
          </a:bodyPr>
          <a:lstStyle/>
          <a:p>
            <a:pPr algn="l"/>
            <a:r>
              <a:rPr lang="en-US" sz="4000" dirty="0">
                <a:solidFill>
                  <a:schemeClr val="bg1"/>
                </a:solidFill>
              </a:rPr>
              <a:t>Case Studies – Successful Generative AI Integration</a:t>
            </a:r>
          </a:p>
        </p:txBody>
      </p:sp>
      <p:sp>
        <p:nvSpPr>
          <p:cNvPr id="3" name="Subtitle 2">
            <a:extLst>
              <a:ext uri="{FF2B5EF4-FFF2-40B4-BE49-F238E27FC236}">
                <a16:creationId xmlns:a16="http://schemas.microsoft.com/office/drawing/2014/main" id="{0DDD71CB-7B3C-A7E3-243A-0D9A989396B5}"/>
              </a:ext>
            </a:extLst>
          </p:cNvPr>
          <p:cNvSpPr>
            <a:spLocks noGrp="1"/>
          </p:cNvSpPr>
          <p:nvPr>
            <p:ph type="subTitle" idx="1"/>
          </p:nvPr>
        </p:nvSpPr>
        <p:spPr>
          <a:xfrm>
            <a:off x="2278743" y="4589805"/>
            <a:ext cx="3048001" cy="775597"/>
          </a:xfrm>
        </p:spPr>
        <p:txBody>
          <a:bodyPr wrap="square" lIns="0" tIns="0" rIns="0" bIns="0" anchor="t" anchorCtr="0">
            <a:spAutoFit/>
          </a:bodyPr>
          <a:lstStyle/>
          <a:p>
            <a:pPr algn="l"/>
            <a:r>
              <a:rPr lang="en-US" sz="1400" dirty="0">
                <a:solidFill>
                  <a:schemeClr val="bg1"/>
                </a:solidFill>
              </a:rPr>
              <a:t>The New York Times has adopted AI for generating routine articles, freeing up journalists to focus on in-depth reporting while maintaining high output.</a:t>
            </a:r>
          </a:p>
        </p:txBody>
      </p:sp>
      <p:sp>
        <p:nvSpPr>
          <p:cNvPr id="6" name="Subtitle 2">
            <a:extLst>
              <a:ext uri="{FF2B5EF4-FFF2-40B4-BE49-F238E27FC236}">
                <a16:creationId xmlns:a16="http://schemas.microsoft.com/office/drawing/2014/main" id="{321A672A-E031-1C27-E6EE-CE97A73FF051}"/>
              </a:ext>
            </a:extLst>
          </p:cNvPr>
          <p:cNvSpPr txBox="1">
            <a:spLocks/>
          </p:cNvSpPr>
          <p:nvPr/>
        </p:nvSpPr>
        <p:spPr>
          <a:xfrm>
            <a:off x="304799" y="6220801"/>
            <a:ext cx="5921829" cy="3323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accent4"/>
                </a:solidFill>
              </a:rPr>
              <a:t>Audience Interaction: </a:t>
            </a:r>
            <a:r>
              <a:rPr lang="en-US" sz="1200" dirty="0">
                <a:solidFill>
                  <a:schemeClr val="bg1"/>
                </a:solidFill>
              </a:rPr>
              <a:t>Encourage the audience to think about how they can adapt these case study models to their own businesses.</a:t>
            </a:r>
          </a:p>
        </p:txBody>
      </p:sp>
      <p:sp>
        <p:nvSpPr>
          <p:cNvPr id="4" name="Subtitle 2">
            <a:extLst>
              <a:ext uri="{FF2B5EF4-FFF2-40B4-BE49-F238E27FC236}">
                <a16:creationId xmlns:a16="http://schemas.microsoft.com/office/drawing/2014/main" id="{71FCDF2F-1440-07AC-E920-12D023D10DB7}"/>
              </a:ext>
            </a:extLst>
          </p:cNvPr>
          <p:cNvSpPr txBox="1">
            <a:spLocks/>
          </p:cNvSpPr>
          <p:nvPr/>
        </p:nvSpPr>
        <p:spPr>
          <a:xfrm>
            <a:off x="2278743" y="4208834"/>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The New York Times</a:t>
            </a:r>
          </a:p>
        </p:txBody>
      </p:sp>
      <p:sp>
        <p:nvSpPr>
          <p:cNvPr id="9" name="Subtitle 2">
            <a:extLst>
              <a:ext uri="{FF2B5EF4-FFF2-40B4-BE49-F238E27FC236}">
                <a16:creationId xmlns:a16="http://schemas.microsoft.com/office/drawing/2014/main" id="{654CF8A7-7E13-A9E3-52BB-263EC3367066}"/>
              </a:ext>
            </a:extLst>
          </p:cNvPr>
          <p:cNvSpPr txBox="1">
            <a:spLocks/>
          </p:cNvSpPr>
          <p:nvPr/>
        </p:nvSpPr>
        <p:spPr>
          <a:xfrm>
            <a:off x="7315199" y="4589805"/>
            <a:ext cx="3048001" cy="5816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BMW uses AI to design car prototypes, allowing for faster iteration and better alignment with consumer preferences.</a:t>
            </a:r>
          </a:p>
        </p:txBody>
      </p:sp>
      <p:sp>
        <p:nvSpPr>
          <p:cNvPr id="10" name="Subtitle 2">
            <a:extLst>
              <a:ext uri="{FF2B5EF4-FFF2-40B4-BE49-F238E27FC236}">
                <a16:creationId xmlns:a16="http://schemas.microsoft.com/office/drawing/2014/main" id="{3B52C925-0BF0-BDC8-7A56-E513529BBA27}"/>
              </a:ext>
            </a:extLst>
          </p:cNvPr>
          <p:cNvSpPr txBox="1">
            <a:spLocks/>
          </p:cNvSpPr>
          <p:nvPr/>
        </p:nvSpPr>
        <p:spPr>
          <a:xfrm>
            <a:off x="7315199" y="4203560"/>
            <a:ext cx="3048001"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rPr>
              <a:t>BMW</a:t>
            </a:r>
          </a:p>
        </p:txBody>
      </p:sp>
      <p:sp>
        <p:nvSpPr>
          <p:cNvPr id="15" name="Rectangle: Rounded Corners 14">
            <a:extLst>
              <a:ext uri="{FF2B5EF4-FFF2-40B4-BE49-F238E27FC236}">
                <a16:creationId xmlns:a16="http://schemas.microsoft.com/office/drawing/2014/main" id="{95B447BF-F1CF-1816-D486-71785B14A541}"/>
              </a:ext>
            </a:extLst>
          </p:cNvPr>
          <p:cNvSpPr/>
          <p:nvPr/>
        </p:nvSpPr>
        <p:spPr>
          <a:xfrm>
            <a:off x="4222524" y="6470260"/>
            <a:ext cx="8259761"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3D7EB29F-ECF1-B050-35F0-83C1274E2BCF}"/>
              </a:ext>
            </a:extLst>
          </p:cNvPr>
          <p:cNvSpPr/>
          <p:nvPr/>
        </p:nvSpPr>
        <p:spPr>
          <a:xfrm>
            <a:off x="2090057" y="2104571"/>
            <a:ext cx="3236687" cy="3381829"/>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D45D0677-49BF-B4F0-B405-F9CBF17796D7}"/>
              </a:ext>
            </a:extLst>
          </p:cNvPr>
          <p:cNvSpPr/>
          <p:nvPr/>
        </p:nvSpPr>
        <p:spPr>
          <a:xfrm>
            <a:off x="7126513" y="2104571"/>
            <a:ext cx="3236687" cy="3381829"/>
          </a:xfrm>
          <a:prstGeom prst="roundRect">
            <a:avLst>
              <a:gd name="adj" fmla="val 725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78F011D-44BB-17E8-B5F8-80D419F83F20}"/>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7126512" y="2104571"/>
            <a:ext cx="3236687" cy="2007892"/>
          </a:xfrm>
          <a:prstGeom prst="roundRect">
            <a:avLst>
              <a:gd name="adj" fmla="val 12960"/>
            </a:avLst>
          </a:prstGeom>
        </p:spPr>
      </p:pic>
    </p:spTree>
    <p:extLst>
      <p:ext uri="{BB962C8B-B14F-4D97-AF65-F5344CB8AC3E}">
        <p14:creationId xmlns:p14="http://schemas.microsoft.com/office/powerpoint/2010/main" val="409181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37E5A19-338B-BB81-FD95-ECE95DDB9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B0F54-B298-F194-E5BF-35469B0C845C}"/>
              </a:ext>
            </a:extLst>
          </p:cNvPr>
          <p:cNvSpPr>
            <a:spLocks noGrp="1"/>
          </p:cNvSpPr>
          <p:nvPr>
            <p:ph type="ctrTitle"/>
          </p:nvPr>
        </p:nvSpPr>
        <p:spPr>
          <a:xfrm>
            <a:off x="304799" y="319721"/>
            <a:ext cx="9062485" cy="1107996"/>
          </a:xfrm>
        </p:spPr>
        <p:txBody>
          <a:bodyPr wrap="square" lIns="0" tIns="0" rIns="0" bIns="0" anchor="t" anchorCtr="0">
            <a:spAutoFit/>
          </a:bodyPr>
          <a:lstStyle/>
          <a:p>
            <a:pPr algn="l"/>
            <a:r>
              <a:rPr lang="en-US" sz="4000" dirty="0">
                <a:solidFill>
                  <a:schemeClr val="bg1"/>
                </a:solidFill>
              </a:rPr>
              <a:t>The Role of </a:t>
            </a:r>
            <a:r>
              <a:rPr lang="en-US" sz="4000" dirty="0">
                <a:solidFill>
                  <a:schemeClr val="accent4"/>
                </a:solidFill>
              </a:rPr>
              <a:t>Generative AI </a:t>
            </a:r>
            <a:r>
              <a:rPr lang="en-US" sz="4000" dirty="0">
                <a:solidFill>
                  <a:schemeClr val="bg1"/>
                </a:solidFill>
              </a:rPr>
              <a:t>in Enhancing Customer Experience</a:t>
            </a:r>
          </a:p>
        </p:txBody>
      </p:sp>
      <p:sp>
        <p:nvSpPr>
          <p:cNvPr id="3" name="Subtitle 2">
            <a:extLst>
              <a:ext uri="{FF2B5EF4-FFF2-40B4-BE49-F238E27FC236}">
                <a16:creationId xmlns:a16="http://schemas.microsoft.com/office/drawing/2014/main" id="{695AA3BC-BB98-3332-5604-6C5AA2CC3940}"/>
              </a:ext>
            </a:extLst>
          </p:cNvPr>
          <p:cNvSpPr>
            <a:spLocks noGrp="1"/>
          </p:cNvSpPr>
          <p:nvPr>
            <p:ph type="subTitle" idx="1"/>
          </p:nvPr>
        </p:nvSpPr>
        <p:spPr>
          <a:xfrm>
            <a:off x="304800" y="2999651"/>
            <a:ext cx="3048001" cy="1357295"/>
          </a:xfrm>
        </p:spPr>
        <p:txBody>
          <a:bodyPr wrap="square" lIns="0" tIns="0" rIns="0" bIns="0" anchor="t" anchorCtr="0">
            <a:spAutoFit/>
          </a:bodyPr>
          <a:lstStyle/>
          <a:p>
            <a:pPr algn="l"/>
            <a:r>
              <a:rPr lang="en-US" sz="1400" dirty="0">
                <a:solidFill>
                  <a:schemeClr val="bg1"/>
                </a:solidFill>
              </a:rPr>
              <a:t>AI will analyze customer behavior and preferences to offer hyper-personalized experiences. Whether through tailored product recommendations or customized content, AI will help businesses deliver exactly what the customer is looking for at the right time</a:t>
            </a:r>
          </a:p>
        </p:txBody>
      </p:sp>
      <p:sp>
        <p:nvSpPr>
          <p:cNvPr id="9" name="Subtitle 2">
            <a:extLst>
              <a:ext uri="{FF2B5EF4-FFF2-40B4-BE49-F238E27FC236}">
                <a16:creationId xmlns:a16="http://schemas.microsoft.com/office/drawing/2014/main" id="{F37927A8-0F3E-58A2-9E2A-F14517AF468E}"/>
              </a:ext>
            </a:extLst>
          </p:cNvPr>
          <p:cNvSpPr txBox="1">
            <a:spLocks/>
          </p:cNvSpPr>
          <p:nvPr/>
        </p:nvSpPr>
        <p:spPr>
          <a:xfrm>
            <a:off x="304800" y="2185984"/>
            <a:ext cx="3048001" cy="8309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6000" b="1" dirty="0">
                <a:solidFill>
                  <a:schemeClr val="accent4"/>
                </a:solidFill>
                <a:latin typeface="+mj-lt"/>
              </a:rPr>
              <a:t>01</a:t>
            </a:r>
          </a:p>
        </p:txBody>
      </p:sp>
      <p:sp>
        <p:nvSpPr>
          <p:cNvPr id="5" name="Subtitle 2">
            <a:extLst>
              <a:ext uri="{FF2B5EF4-FFF2-40B4-BE49-F238E27FC236}">
                <a16:creationId xmlns:a16="http://schemas.microsoft.com/office/drawing/2014/main" id="{EF71093A-9C05-1FF2-BB05-8579BC8793FE}"/>
              </a:ext>
            </a:extLst>
          </p:cNvPr>
          <p:cNvSpPr txBox="1">
            <a:spLocks/>
          </p:cNvSpPr>
          <p:nvPr/>
        </p:nvSpPr>
        <p:spPr>
          <a:xfrm>
            <a:off x="3352800" y="5055571"/>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chatbots will evolve to handle more complex queries, providing customers with accurate and context-aware responses, reducing wait times, and enhancing satisfaction.</a:t>
            </a:r>
          </a:p>
        </p:txBody>
      </p:sp>
      <p:sp>
        <p:nvSpPr>
          <p:cNvPr id="14" name="Subtitle 2">
            <a:extLst>
              <a:ext uri="{FF2B5EF4-FFF2-40B4-BE49-F238E27FC236}">
                <a16:creationId xmlns:a16="http://schemas.microsoft.com/office/drawing/2014/main" id="{39A444F4-ED33-9454-85D1-FA95E6DE98D9}"/>
              </a:ext>
            </a:extLst>
          </p:cNvPr>
          <p:cNvSpPr txBox="1">
            <a:spLocks/>
          </p:cNvSpPr>
          <p:nvPr/>
        </p:nvSpPr>
        <p:spPr>
          <a:xfrm>
            <a:off x="6096000" y="2999651"/>
            <a:ext cx="3048001"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can predict when a customer may need support or services, reaching out with offers, reminders, or solutions before the customer even asks.</a:t>
            </a:r>
          </a:p>
        </p:txBody>
      </p:sp>
      <p:sp>
        <p:nvSpPr>
          <p:cNvPr id="16" name="Subtitle 2">
            <a:extLst>
              <a:ext uri="{FF2B5EF4-FFF2-40B4-BE49-F238E27FC236}">
                <a16:creationId xmlns:a16="http://schemas.microsoft.com/office/drawing/2014/main" id="{177F91D3-B593-6F6C-85E4-F23ADD757424}"/>
              </a:ext>
            </a:extLst>
          </p:cNvPr>
          <p:cNvSpPr txBox="1">
            <a:spLocks/>
          </p:cNvSpPr>
          <p:nvPr/>
        </p:nvSpPr>
        <p:spPr>
          <a:xfrm>
            <a:off x="8839199" y="5055571"/>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will provide a unified experience across email, chat, social media, and phone, allowing customers to transition smoothly between different platforms without losing context.</a:t>
            </a:r>
          </a:p>
        </p:txBody>
      </p:sp>
      <p:sp>
        <p:nvSpPr>
          <p:cNvPr id="20" name="Subtitle 2">
            <a:extLst>
              <a:ext uri="{FF2B5EF4-FFF2-40B4-BE49-F238E27FC236}">
                <a16:creationId xmlns:a16="http://schemas.microsoft.com/office/drawing/2014/main" id="{4B3C263E-070F-C3DC-E309-204127E322DD}"/>
              </a:ext>
            </a:extLst>
          </p:cNvPr>
          <p:cNvSpPr txBox="1">
            <a:spLocks/>
          </p:cNvSpPr>
          <p:nvPr/>
        </p:nvSpPr>
        <p:spPr>
          <a:xfrm>
            <a:off x="6096000" y="2185984"/>
            <a:ext cx="3048001" cy="8309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6000" b="1" dirty="0">
                <a:solidFill>
                  <a:schemeClr val="accent4"/>
                </a:solidFill>
                <a:latin typeface="+mj-lt"/>
              </a:rPr>
              <a:t>03</a:t>
            </a:r>
          </a:p>
        </p:txBody>
      </p:sp>
      <p:sp>
        <p:nvSpPr>
          <p:cNvPr id="21" name="Subtitle 2">
            <a:extLst>
              <a:ext uri="{FF2B5EF4-FFF2-40B4-BE49-F238E27FC236}">
                <a16:creationId xmlns:a16="http://schemas.microsoft.com/office/drawing/2014/main" id="{A366220F-6293-73F3-3416-5E6713E7DAA8}"/>
              </a:ext>
            </a:extLst>
          </p:cNvPr>
          <p:cNvSpPr txBox="1">
            <a:spLocks/>
          </p:cNvSpPr>
          <p:nvPr/>
        </p:nvSpPr>
        <p:spPr>
          <a:xfrm>
            <a:off x="3352800" y="4206985"/>
            <a:ext cx="3048001" cy="8309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6000" b="1" dirty="0">
                <a:solidFill>
                  <a:schemeClr val="accent4"/>
                </a:solidFill>
                <a:latin typeface="+mj-lt"/>
              </a:rPr>
              <a:t>02</a:t>
            </a:r>
          </a:p>
        </p:txBody>
      </p:sp>
      <p:sp>
        <p:nvSpPr>
          <p:cNvPr id="22" name="Subtitle 2">
            <a:extLst>
              <a:ext uri="{FF2B5EF4-FFF2-40B4-BE49-F238E27FC236}">
                <a16:creationId xmlns:a16="http://schemas.microsoft.com/office/drawing/2014/main" id="{F99C4A4C-472F-D2DC-144A-7039883A9EE3}"/>
              </a:ext>
            </a:extLst>
          </p:cNvPr>
          <p:cNvSpPr txBox="1">
            <a:spLocks/>
          </p:cNvSpPr>
          <p:nvPr/>
        </p:nvSpPr>
        <p:spPr>
          <a:xfrm>
            <a:off x="8839198" y="4145716"/>
            <a:ext cx="3048001" cy="8309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6000" b="1" dirty="0">
                <a:solidFill>
                  <a:schemeClr val="accent4"/>
                </a:solidFill>
                <a:latin typeface="+mj-lt"/>
              </a:rPr>
              <a:t>04</a:t>
            </a:r>
          </a:p>
        </p:txBody>
      </p:sp>
    </p:spTree>
    <p:extLst>
      <p:ext uri="{BB962C8B-B14F-4D97-AF65-F5344CB8AC3E}">
        <p14:creationId xmlns:p14="http://schemas.microsoft.com/office/powerpoint/2010/main" val="3111386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1B5307B-144A-0B57-4E02-AE69BBB7A59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B2321BC-E82F-96A4-540B-79517D3ECD59}"/>
              </a:ext>
            </a:extLst>
          </p:cNvPr>
          <p:cNvSpPr/>
          <p:nvPr/>
        </p:nvSpPr>
        <p:spPr>
          <a:xfrm>
            <a:off x="3352800" y="3381007"/>
            <a:ext cx="2743200" cy="167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0102CB-EA7E-93EE-03CD-6465077CB075}"/>
              </a:ext>
            </a:extLst>
          </p:cNvPr>
          <p:cNvSpPr>
            <a:spLocks noGrp="1"/>
          </p:cNvSpPr>
          <p:nvPr>
            <p:ph type="ctrTitle"/>
          </p:nvPr>
        </p:nvSpPr>
        <p:spPr>
          <a:xfrm>
            <a:off x="304800" y="304800"/>
            <a:ext cx="5660066" cy="1495794"/>
          </a:xfrm>
        </p:spPr>
        <p:txBody>
          <a:bodyPr wrap="square" lIns="0" tIns="0" rIns="0" bIns="0" anchor="t" anchorCtr="0">
            <a:spAutoFit/>
          </a:bodyPr>
          <a:lstStyle/>
          <a:p>
            <a:pPr algn="l"/>
            <a:r>
              <a:rPr lang="en-US" sz="5400" dirty="0">
                <a:solidFill>
                  <a:schemeClr val="bg1"/>
                </a:solidFill>
              </a:rPr>
              <a:t>AI Ethics and Transparency</a:t>
            </a:r>
          </a:p>
        </p:txBody>
      </p:sp>
      <p:sp>
        <p:nvSpPr>
          <p:cNvPr id="16" name="Subtitle 2">
            <a:extLst>
              <a:ext uri="{FF2B5EF4-FFF2-40B4-BE49-F238E27FC236}">
                <a16:creationId xmlns:a16="http://schemas.microsoft.com/office/drawing/2014/main" id="{3DB10AEF-29C6-1CDE-FD71-410F356DAB80}"/>
              </a:ext>
            </a:extLst>
          </p:cNvPr>
          <p:cNvSpPr txBox="1">
            <a:spLocks/>
          </p:cNvSpPr>
          <p:nvPr/>
        </p:nvSpPr>
        <p:spPr>
          <a:xfrm>
            <a:off x="3540641" y="3540559"/>
            <a:ext cx="2424225" cy="1357295"/>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AI systems are only as good as the data they are trained on. Biases in training data can lead to skewed results and unfair outcomes. Businesses must ensure that their AI models are fair and representative.</a:t>
            </a:r>
          </a:p>
        </p:txBody>
      </p:sp>
      <p:pic>
        <p:nvPicPr>
          <p:cNvPr id="10" name="Picture 9" descr="A close-up of a person&#10;&#10;Description automatically generated">
            <a:extLst>
              <a:ext uri="{FF2B5EF4-FFF2-40B4-BE49-F238E27FC236}">
                <a16:creationId xmlns:a16="http://schemas.microsoft.com/office/drawing/2014/main" id="{5C02E835-C5EE-2CE0-D31E-BCF1F7688FF5}"/>
              </a:ext>
            </a:extLst>
          </p:cNvPr>
          <p:cNvPicPr>
            <a:picLocks noChangeAspect="1"/>
          </p:cNvPicPr>
          <p:nvPr/>
        </p:nvPicPr>
        <p:blipFill>
          <a:blip r:embed="rId2">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096000" y="2791838"/>
            <a:ext cx="6096000" cy="4066162"/>
          </a:xfrm>
          <a:prstGeom prst="rect">
            <a:avLst/>
          </a:prstGeom>
        </p:spPr>
      </p:pic>
      <p:sp>
        <p:nvSpPr>
          <p:cNvPr id="11" name="Subtitle 2">
            <a:extLst>
              <a:ext uri="{FF2B5EF4-FFF2-40B4-BE49-F238E27FC236}">
                <a16:creationId xmlns:a16="http://schemas.microsoft.com/office/drawing/2014/main" id="{FA3D3574-DA02-412E-3C27-FB84F2E23FD5}"/>
              </a:ext>
            </a:extLst>
          </p:cNvPr>
          <p:cNvSpPr txBox="1">
            <a:spLocks/>
          </p:cNvSpPr>
          <p:nvPr/>
        </p:nvSpPr>
        <p:spPr>
          <a:xfrm>
            <a:off x="304800" y="6363532"/>
            <a:ext cx="10534650" cy="1661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accent4"/>
                </a:solidFill>
              </a:rPr>
              <a:t>Audience Interaction: </a:t>
            </a:r>
            <a:r>
              <a:rPr lang="en-US" sz="1200" dirty="0">
                <a:solidFill>
                  <a:schemeClr val="bg1"/>
                </a:solidFill>
              </a:rPr>
              <a:t>Ask the audience to consider how their organization can ensure that AI remains ethical, with examples of their current ethical guidelines.</a:t>
            </a:r>
          </a:p>
        </p:txBody>
      </p:sp>
    </p:spTree>
    <p:extLst>
      <p:ext uri="{BB962C8B-B14F-4D97-AF65-F5344CB8AC3E}">
        <p14:creationId xmlns:p14="http://schemas.microsoft.com/office/powerpoint/2010/main" val="1312231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262B3C2-EC09-1525-2CB6-4A7D8AD89C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7FC1E-F45D-B1AE-160C-1E6D27D7448E}"/>
              </a:ext>
            </a:extLst>
          </p:cNvPr>
          <p:cNvSpPr>
            <a:spLocks noGrp="1"/>
          </p:cNvSpPr>
          <p:nvPr>
            <p:ph type="ctrTitle"/>
          </p:nvPr>
        </p:nvSpPr>
        <p:spPr>
          <a:xfrm>
            <a:off x="304799" y="319721"/>
            <a:ext cx="9062485" cy="1107996"/>
          </a:xfrm>
        </p:spPr>
        <p:txBody>
          <a:bodyPr wrap="square" lIns="0" tIns="0" rIns="0" bIns="0" anchor="t" anchorCtr="0">
            <a:spAutoFit/>
          </a:bodyPr>
          <a:lstStyle/>
          <a:p>
            <a:pPr algn="l"/>
            <a:r>
              <a:rPr lang="en-US" sz="4000" dirty="0">
                <a:solidFill>
                  <a:schemeClr val="bg1"/>
                </a:solidFill>
              </a:rPr>
              <a:t>Key AI Technologies to Watch Between 2025-2028</a:t>
            </a:r>
          </a:p>
        </p:txBody>
      </p:sp>
      <p:sp>
        <p:nvSpPr>
          <p:cNvPr id="3" name="Subtitle 2">
            <a:extLst>
              <a:ext uri="{FF2B5EF4-FFF2-40B4-BE49-F238E27FC236}">
                <a16:creationId xmlns:a16="http://schemas.microsoft.com/office/drawing/2014/main" id="{4B7F8003-137E-4235-2DEE-9871667DE373}"/>
              </a:ext>
            </a:extLst>
          </p:cNvPr>
          <p:cNvSpPr>
            <a:spLocks noGrp="1"/>
          </p:cNvSpPr>
          <p:nvPr>
            <p:ph type="subTitle" idx="1"/>
          </p:nvPr>
        </p:nvSpPr>
        <p:spPr>
          <a:xfrm>
            <a:off x="304800" y="2999651"/>
            <a:ext cx="3048001" cy="969496"/>
          </a:xfrm>
        </p:spPr>
        <p:txBody>
          <a:bodyPr wrap="square" lIns="0" tIns="0" rIns="0" bIns="0" anchor="t" anchorCtr="0">
            <a:spAutoFit/>
          </a:bodyPr>
          <a:lstStyle/>
          <a:p>
            <a:pPr algn="l"/>
            <a:r>
              <a:rPr lang="en-US" sz="1400" dirty="0">
                <a:solidFill>
                  <a:schemeClr val="bg1"/>
                </a:solidFill>
              </a:rPr>
              <a:t>By 2025, NLP technology will be far more advanced, enabling AI to generate more human-like content, understand nuances, and conduct more meaningful conversations with customers.</a:t>
            </a:r>
          </a:p>
        </p:txBody>
      </p:sp>
      <p:sp>
        <p:nvSpPr>
          <p:cNvPr id="9" name="Subtitle 2">
            <a:extLst>
              <a:ext uri="{FF2B5EF4-FFF2-40B4-BE49-F238E27FC236}">
                <a16:creationId xmlns:a16="http://schemas.microsoft.com/office/drawing/2014/main" id="{5F354C3A-8B94-C305-59E6-3AA6CAB3CC43}"/>
              </a:ext>
            </a:extLst>
          </p:cNvPr>
          <p:cNvSpPr txBox="1">
            <a:spLocks/>
          </p:cNvSpPr>
          <p:nvPr/>
        </p:nvSpPr>
        <p:spPr>
          <a:xfrm>
            <a:off x="304800" y="2345472"/>
            <a:ext cx="2906233" cy="4985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latin typeface="+mj-lt"/>
              </a:rPr>
              <a:t>Natural Language Processing </a:t>
            </a:r>
          </a:p>
        </p:txBody>
      </p:sp>
      <p:sp>
        <p:nvSpPr>
          <p:cNvPr id="6" name="Subtitle 2">
            <a:extLst>
              <a:ext uri="{FF2B5EF4-FFF2-40B4-BE49-F238E27FC236}">
                <a16:creationId xmlns:a16="http://schemas.microsoft.com/office/drawing/2014/main" id="{00F127E5-C004-71DD-5F0B-C02B37F6EE2E}"/>
              </a:ext>
            </a:extLst>
          </p:cNvPr>
          <p:cNvSpPr txBox="1">
            <a:spLocks/>
          </p:cNvSpPr>
          <p:nvPr/>
        </p:nvSpPr>
        <p:spPr>
          <a:xfrm>
            <a:off x="304800" y="5070183"/>
            <a:ext cx="3048001" cy="969496"/>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By 2028, we can expect more autonomous AI systems that will require less human oversight, improving efficiency across industries, from transportation to manufacturing.</a:t>
            </a:r>
          </a:p>
        </p:txBody>
      </p:sp>
      <p:sp>
        <p:nvSpPr>
          <p:cNvPr id="7" name="Subtitle 2">
            <a:extLst>
              <a:ext uri="{FF2B5EF4-FFF2-40B4-BE49-F238E27FC236}">
                <a16:creationId xmlns:a16="http://schemas.microsoft.com/office/drawing/2014/main" id="{D070FFF5-FAF9-9480-DA12-57DC3B286694}"/>
              </a:ext>
            </a:extLst>
          </p:cNvPr>
          <p:cNvSpPr txBox="1">
            <a:spLocks/>
          </p:cNvSpPr>
          <p:nvPr/>
        </p:nvSpPr>
        <p:spPr>
          <a:xfrm>
            <a:off x="304800" y="4416004"/>
            <a:ext cx="2906233" cy="4985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latin typeface="+mj-lt"/>
              </a:rPr>
              <a:t>Autonomous AI Systems</a:t>
            </a:r>
          </a:p>
        </p:txBody>
      </p:sp>
      <p:pic>
        <p:nvPicPr>
          <p:cNvPr id="12" name="Picture 11" descr="A person touching a touch screen&#10;&#10;Description automatically generated">
            <a:extLst>
              <a:ext uri="{FF2B5EF4-FFF2-40B4-BE49-F238E27FC236}">
                <a16:creationId xmlns:a16="http://schemas.microsoft.com/office/drawing/2014/main" id="{AE03ABB6-204D-AD6D-C1E8-3357D4BD0236}"/>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4997302" y="2345472"/>
            <a:ext cx="7194698" cy="4794592"/>
          </a:xfrm>
          <a:prstGeom prst="rect">
            <a:avLst/>
          </a:prstGeom>
        </p:spPr>
      </p:pic>
    </p:spTree>
    <p:extLst>
      <p:ext uri="{BB962C8B-B14F-4D97-AF65-F5344CB8AC3E}">
        <p14:creationId xmlns:p14="http://schemas.microsoft.com/office/powerpoint/2010/main" val="154055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BC3AD2B-9906-197D-E24E-AB31162929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0F5A8-C8EF-A0C4-0ED0-74010AF2A60F}"/>
              </a:ext>
            </a:extLst>
          </p:cNvPr>
          <p:cNvSpPr>
            <a:spLocks noGrp="1"/>
          </p:cNvSpPr>
          <p:nvPr>
            <p:ph type="ctrTitle"/>
          </p:nvPr>
        </p:nvSpPr>
        <p:spPr>
          <a:xfrm>
            <a:off x="304800" y="319721"/>
            <a:ext cx="8534400" cy="1107996"/>
          </a:xfrm>
        </p:spPr>
        <p:txBody>
          <a:bodyPr wrap="square" lIns="0" tIns="0" rIns="0" bIns="0" anchor="t" anchorCtr="0">
            <a:spAutoFit/>
          </a:bodyPr>
          <a:lstStyle/>
          <a:p>
            <a:pPr algn="l"/>
            <a:r>
              <a:rPr lang="en-US" sz="4000" dirty="0">
                <a:solidFill>
                  <a:schemeClr val="bg1"/>
                </a:solidFill>
              </a:rPr>
              <a:t>The Role of Collaboration Between AI and Human Talent</a:t>
            </a:r>
          </a:p>
        </p:txBody>
      </p:sp>
      <p:sp>
        <p:nvSpPr>
          <p:cNvPr id="3" name="Subtitle 2">
            <a:extLst>
              <a:ext uri="{FF2B5EF4-FFF2-40B4-BE49-F238E27FC236}">
                <a16:creationId xmlns:a16="http://schemas.microsoft.com/office/drawing/2014/main" id="{0159D02C-A206-683D-7ECD-4BBA8C1FBF32}"/>
              </a:ext>
            </a:extLst>
          </p:cNvPr>
          <p:cNvSpPr>
            <a:spLocks noGrp="1"/>
          </p:cNvSpPr>
          <p:nvPr>
            <p:ph type="subTitle" idx="1"/>
          </p:nvPr>
        </p:nvSpPr>
        <p:spPr>
          <a:xfrm>
            <a:off x="304800" y="2730867"/>
            <a:ext cx="4033284" cy="581698"/>
          </a:xfrm>
        </p:spPr>
        <p:txBody>
          <a:bodyPr wrap="square" lIns="0" tIns="0" rIns="0" bIns="0" anchor="t" anchorCtr="0">
            <a:spAutoFit/>
          </a:bodyPr>
          <a:lstStyle/>
          <a:p>
            <a:pPr algn="l"/>
            <a:r>
              <a:rPr lang="en-US" sz="1400" dirty="0">
                <a:solidFill>
                  <a:schemeClr val="bg1"/>
                </a:solidFill>
              </a:rPr>
              <a:t>Generative AI will take on routine and repetitive tasks, while human employees will focus on tasks that require critical thinking, emotional intelligence, and creativity.</a:t>
            </a:r>
          </a:p>
        </p:txBody>
      </p:sp>
      <p:sp>
        <p:nvSpPr>
          <p:cNvPr id="9" name="Subtitle 2">
            <a:extLst>
              <a:ext uri="{FF2B5EF4-FFF2-40B4-BE49-F238E27FC236}">
                <a16:creationId xmlns:a16="http://schemas.microsoft.com/office/drawing/2014/main" id="{CE1EDDEA-6F78-E310-F04E-1C29700C94F2}"/>
              </a:ext>
            </a:extLst>
          </p:cNvPr>
          <p:cNvSpPr txBox="1">
            <a:spLocks/>
          </p:cNvSpPr>
          <p:nvPr/>
        </p:nvSpPr>
        <p:spPr>
          <a:xfrm>
            <a:off x="304800" y="2345472"/>
            <a:ext cx="4692502"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latin typeface="+mj-lt"/>
              </a:rPr>
              <a:t>AI as an Augmenter, Not a Replacer</a:t>
            </a:r>
          </a:p>
        </p:txBody>
      </p:sp>
      <p:sp>
        <p:nvSpPr>
          <p:cNvPr id="4" name="Subtitle 2">
            <a:extLst>
              <a:ext uri="{FF2B5EF4-FFF2-40B4-BE49-F238E27FC236}">
                <a16:creationId xmlns:a16="http://schemas.microsoft.com/office/drawing/2014/main" id="{C2AE400F-3CA4-4426-44C6-9F2DBF5D6C2C}"/>
              </a:ext>
            </a:extLst>
          </p:cNvPr>
          <p:cNvSpPr txBox="1">
            <a:spLocks/>
          </p:cNvSpPr>
          <p:nvPr/>
        </p:nvSpPr>
        <p:spPr>
          <a:xfrm>
            <a:off x="304799" y="5197620"/>
            <a:ext cx="4469219"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Businesses will see the most success when AI works alongside employees. For example, AI can help marketers generate content ideas, but humans will refine those ideas to ensure they resonate with the target audience.</a:t>
            </a:r>
          </a:p>
        </p:txBody>
      </p:sp>
      <p:sp>
        <p:nvSpPr>
          <p:cNvPr id="5" name="Subtitle 2">
            <a:extLst>
              <a:ext uri="{FF2B5EF4-FFF2-40B4-BE49-F238E27FC236}">
                <a16:creationId xmlns:a16="http://schemas.microsoft.com/office/drawing/2014/main" id="{047D5688-ED88-DB62-D67D-73F38EC9B2BB}"/>
              </a:ext>
            </a:extLst>
          </p:cNvPr>
          <p:cNvSpPr txBox="1">
            <a:spLocks/>
          </p:cNvSpPr>
          <p:nvPr/>
        </p:nvSpPr>
        <p:spPr>
          <a:xfrm>
            <a:off x="304800" y="4812225"/>
            <a:ext cx="4692502" cy="2492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chemeClr val="accent4"/>
                </a:solidFill>
                <a:latin typeface="+mj-lt"/>
              </a:rPr>
              <a:t>AI-Human Collaboration</a:t>
            </a:r>
          </a:p>
        </p:txBody>
      </p:sp>
      <p:pic>
        <p:nvPicPr>
          <p:cNvPr id="10" name="Picture 9" descr="A robot and a hand touching a glowing circle&#10;&#10;Description automatically generated">
            <a:extLst>
              <a:ext uri="{FF2B5EF4-FFF2-40B4-BE49-F238E27FC236}">
                <a16:creationId xmlns:a16="http://schemas.microsoft.com/office/drawing/2014/main" id="{A3D32173-572C-0646-0867-B0891FC82D12}"/>
              </a:ext>
            </a:extLst>
          </p:cNvPr>
          <p:cNvPicPr>
            <a:picLocks noChangeAspect="1"/>
          </p:cNvPicPr>
          <p:nvPr/>
        </p:nvPicPr>
        <p:blipFill>
          <a:blip r:embed="rId2">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4997302" y="2095500"/>
            <a:ext cx="7315200" cy="4762500"/>
          </a:xfrm>
          <a:prstGeom prst="rect">
            <a:avLst/>
          </a:prstGeom>
        </p:spPr>
      </p:pic>
    </p:spTree>
    <p:extLst>
      <p:ext uri="{BB962C8B-B14F-4D97-AF65-F5344CB8AC3E}">
        <p14:creationId xmlns:p14="http://schemas.microsoft.com/office/powerpoint/2010/main" val="2713464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A23C2EA-7982-EF51-7068-47C7A1A7AC46}"/>
            </a:ext>
          </a:extLst>
        </p:cNvPr>
        <p:cNvGrpSpPr/>
        <p:nvPr/>
      </p:nvGrpSpPr>
      <p:grpSpPr>
        <a:xfrm>
          <a:off x="0" y="0"/>
          <a:ext cx="0" cy="0"/>
          <a:chOff x="0" y="0"/>
          <a:chExt cx="0" cy="0"/>
        </a:xfrm>
      </p:grpSpPr>
      <p:pic>
        <p:nvPicPr>
          <p:cNvPr id="12" name="Picture 11" descr="Abstract nylon string background">
            <a:extLst>
              <a:ext uri="{FF2B5EF4-FFF2-40B4-BE49-F238E27FC236}">
                <a16:creationId xmlns:a16="http://schemas.microsoft.com/office/drawing/2014/main" id="{671960C9-7B03-6AE4-FDDF-E81B46A9662B}"/>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tretch>
            <a:fillRect/>
          </a:stretch>
        </p:blipFill>
        <p:spPr>
          <a:xfrm>
            <a:off x="0" y="2609314"/>
            <a:ext cx="12780335" cy="5511520"/>
          </a:xfrm>
          <a:prstGeom prst="rect">
            <a:avLst/>
          </a:prstGeom>
        </p:spPr>
      </p:pic>
      <p:sp>
        <p:nvSpPr>
          <p:cNvPr id="2" name="Title 1">
            <a:extLst>
              <a:ext uri="{FF2B5EF4-FFF2-40B4-BE49-F238E27FC236}">
                <a16:creationId xmlns:a16="http://schemas.microsoft.com/office/drawing/2014/main" id="{4F6E211D-4A35-F035-7852-025D985B1570}"/>
              </a:ext>
            </a:extLst>
          </p:cNvPr>
          <p:cNvSpPr>
            <a:spLocks noGrp="1"/>
          </p:cNvSpPr>
          <p:nvPr>
            <p:ph type="ctrTitle"/>
          </p:nvPr>
        </p:nvSpPr>
        <p:spPr>
          <a:xfrm>
            <a:off x="304799" y="304800"/>
            <a:ext cx="7315203" cy="1107996"/>
          </a:xfrm>
        </p:spPr>
        <p:txBody>
          <a:bodyPr wrap="square" lIns="0" tIns="0" rIns="0" bIns="0" anchor="t" anchorCtr="0">
            <a:spAutoFit/>
          </a:bodyPr>
          <a:lstStyle/>
          <a:p>
            <a:pPr algn="l"/>
            <a:r>
              <a:rPr lang="en-US" sz="4000" dirty="0">
                <a:solidFill>
                  <a:schemeClr val="bg1"/>
                </a:solidFill>
              </a:rPr>
              <a:t>The Future Outlook of Generative AI</a:t>
            </a:r>
          </a:p>
        </p:txBody>
      </p:sp>
      <p:sp>
        <p:nvSpPr>
          <p:cNvPr id="3" name="Subtitle 2">
            <a:extLst>
              <a:ext uri="{FF2B5EF4-FFF2-40B4-BE49-F238E27FC236}">
                <a16:creationId xmlns:a16="http://schemas.microsoft.com/office/drawing/2014/main" id="{7ABF0BAA-55FF-2693-D4FD-36CF73B9C9E9}"/>
              </a:ext>
            </a:extLst>
          </p:cNvPr>
          <p:cNvSpPr>
            <a:spLocks noGrp="1"/>
          </p:cNvSpPr>
          <p:nvPr>
            <p:ph type="subTitle" idx="1"/>
          </p:nvPr>
        </p:nvSpPr>
        <p:spPr>
          <a:xfrm>
            <a:off x="6933216" y="3450547"/>
            <a:ext cx="4953986" cy="775597"/>
          </a:xfrm>
        </p:spPr>
        <p:txBody>
          <a:bodyPr wrap="square" lIns="0" tIns="0" rIns="0" bIns="0" anchor="t" anchorCtr="0">
            <a:spAutoFit/>
          </a:bodyPr>
          <a:lstStyle/>
          <a:p>
            <a:pPr algn="l"/>
            <a:r>
              <a:rPr lang="en-US" sz="1400" dirty="0">
                <a:solidFill>
                  <a:schemeClr val="bg1"/>
                </a:solidFill>
              </a:rPr>
              <a:t>Businesses will set up dedicated AI teams or "innovation hubs" where AI and human talent will collaborate to develop new ideas, products, and services. These teams will become the driving force behind corporate transformation.</a:t>
            </a:r>
          </a:p>
        </p:txBody>
      </p:sp>
      <p:sp>
        <p:nvSpPr>
          <p:cNvPr id="6" name="Subtitle 2">
            <a:extLst>
              <a:ext uri="{FF2B5EF4-FFF2-40B4-BE49-F238E27FC236}">
                <a16:creationId xmlns:a16="http://schemas.microsoft.com/office/drawing/2014/main" id="{3BE243CA-E4A4-C522-70AD-BCF5AF04B39F}"/>
              </a:ext>
            </a:extLst>
          </p:cNvPr>
          <p:cNvSpPr txBox="1">
            <a:spLocks/>
          </p:cNvSpPr>
          <p:nvPr/>
        </p:nvSpPr>
        <p:spPr>
          <a:xfrm>
            <a:off x="304800" y="6220801"/>
            <a:ext cx="4267202" cy="332399"/>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b="1" dirty="0">
                <a:solidFill>
                  <a:schemeClr val="bg1"/>
                </a:solidFill>
              </a:rPr>
              <a:t>Audience Interaction: </a:t>
            </a:r>
            <a:r>
              <a:rPr lang="en-US" sz="1200" dirty="0">
                <a:solidFill>
                  <a:schemeClr val="bg1"/>
                </a:solidFill>
              </a:rPr>
              <a:t>Ask the audience to envision their organization’s future with AI—what will it look like in 2028?</a:t>
            </a:r>
          </a:p>
        </p:txBody>
      </p:sp>
      <p:sp>
        <p:nvSpPr>
          <p:cNvPr id="7" name="Subtitle 2">
            <a:extLst>
              <a:ext uri="{FF2B5EF4-FFF2-40B4-BE49-F238E27FC236}">
                <a16:creationId xmlns:a16="http://schemas.microsoft.com/office/drawing/2014/main" id="{B36E5A96-26BB-5BA9-5D1E-6438648B5D0D}"/>
              </a:ext>
            </a:extLst>
          </p:cNvPr>
          <p:cNvSpPr txBox="1">
            <a:spLocks/>
          </p:cNvSpPr>
          <p:nvPr/>
        </p:nvSpPr>
        <p:spPr>
          <a:xfrm>
            <a:off x="6933216" y="2076691"/>
            <a:ext cx="4458586" cy="775597"/>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solidFill>
                  <a:schemeClr val="bg1"/>
                </a:solidFill>
              </a:rPr>
              <a:t>Many consumer-facing products will have integrated AI capabilities. From AI-powered smart homes to personalized wearable devices, AI will change the way consumers interact with technology in their everyday lives.</a:t>
            </a:r>
          </a:p>
        </p:txBody>
      </p:sp>
      <p:sp>
        <p:nvSpPr>
          <p:cNvPr id="15" name="Rectangle: Rounded Corners 14">
            <a:extLst>
              <a:ext uri="{FF2B5EF4-FFF2-40B4-BE49-F238E27FC236}">
                <a16:creationId xmlns:a16="http://schemas.microsoft.com/office/drawing/2014/main" id="{B5E0805D-65B5-9CE2-3BC3-E3355439CDC5}"/>
              </a:ext>
            </a:extLst>
          </p:cNvPr>
          <p:cNvSpPr/>
          <p:nvPr/>
        </p:nvSpPr>
        <p:spPr>
          <a:xfrm>
            <a:off x="4237038" y="6441232"/>
            <a:ext cx="8259761" cy="45719"/>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980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88EE4F5-5A35-0423-35FC-99074826800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5057B49-9A49-82B8-DD2D-C5BD43D4BD96}"/>
              </a:ext>
            </a:extLst>
          </p:cNvPr>
          <p:cNvSpPr/>
          <p:nvPr/>
        </p:nvSpPr>
        <p:spPr>
          <a:xfrm>
            <a:off x="6496493" y="3232296"/>
            <a:ext cx="3168501" cy="265814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51D64-2E7D-96C7-0B9A-A6E987DC3EC1}"/>
              </a:ext>
            </a:extLst>
          </p:cNvPr>
          <p:cNvSpPr>
            <a:spLocks noGrp="1"/>
          </p:cNvSpPr>
          <p:nvPr>
            <p:ph type="ctrTitle"/>
          </p:nvPr>
        </p:nvSpPr>
        <p:spPr>
          <a:xfrm>
            <a:off x="304799" y="490194"/>
            <a:ext cx="5791200" cy="553998"/>
          </a:xfrm>
        </p:spPr>
        <p:txBody>
          <a:bodyPr wrap="square" lIns="0" tIns="0" rIns="0" bIns="0" anchor="t" anchorCtr="0">
            <a:spAutoFit/>
          </a:bodyPr>
          <a:lstStyle/>
          <a:p>
            <a:pPr algn="l"/>
            <a:r>
              <a:rPr lang="en-US" sz="4000" dirty="0">
                <a:solidFill>
                  <a:schemeClr val="bg1"/>
                </a:solidFill>
              </a:rPr>
              <a:t>Key Takeaways</a:t>
            </a:r>
          </a:p>
        </p:txBody>
      </p:sp>
      <p:sp>
        <p:nvSpPr>
          <p:cNvPr id="3" name="Subtitle 2">
            <a:extLst>
              <a:ext uri="{FF2B5EF4-FFF2-40B4-BE49-F238E27FC236}">
                <a16:creationId xmlns:a16="http://schemas.microsoft.com/office/drawing/2014/main" id="{BC2E0805-31DF-91A5-2CBC-281FFE25AE81}"/>
              </a:ext>
            </a:extLst>
          </p:cNvPr>
          <p:cNvSpPr>
            <a:spLocks noGrp="1"/>
          </p:cNvSpPr>
          <p:nvPr>
            <p:ph type="subTitle" idx="1"/>
          </p:nvPr>
        </p:nvSpPr>
        <p:spPr>
          <a:xfrm>
            <a:off x="304799" y="2554915"/>
            <a:ext cx="4543647" cy="2108269"/>
          </a:xfrm>
        </p:spPr>
        <p:txBody>
          <a:bodyPr wrap="square" lIns="0" tIns="0" rIns="0" bIns="0" anchor="t" anchorCtr="0">
            <a:spAutoFit/>
          </a:bodyPr>
          <a:lstStyle/>
          <a:p>
            <a:pPr marL="285750" indent="-285750" algn="l">
              <a:lnSpc>
                <a:spcPct val="100000"/>
              </a:lnSpc>
              <a:buFont typeface="Wingdings" panose="05000000000000000000" pitchFamily="2" charset="2"/>
              <a:buChar char="§"/>
            </a:pPr>
            <a:r>
              <a:rPr lang="en-US" sz="1400" dirty="0">
                <a:solidFill>
                  <a:schemeClr val="bg1"/>
                </a:solidFill>
              </a:rPr>
              <a:t>Generative AI will revolutionize marketing, customer service, product development, and more.</a:t>
            </a:r>
          </a:p>
          <a:p>
            <a:pPr marL="285750" indent="-285750" algn="l">
              <a:lnSpc>
                <a:spcPct val="100000"/>
              </a:lnSpc>
              <a:buFont typeface="Wingdings" panose="05000000000000000000" pitchFamily="2" charset="2"/>
              <a:buChar char="§"/>
            </a:pPr>
            <a:r>
              <a:rPr lang="en-US" sz="1400" dirty="0">
                <a:solidFill>
                  <a:schemeClr val="bg1"/>
                </a:solidFill>
              </a:rPr>
              <a:t>Businesses should begin integrating AI into their strategies today, focusing on key applications and use cases.</a:t>
            </a:r>
          </a:p>
          <a:p>
            <a:pPr marL="285750" indent="-285750" algn="l">
              <a:lnSpc>
                <a:spcPct val="100000"/>
              </a:lnSpc>
              <a:buFont typeface="Wingdings" panose="05000000000000000000" pitchFamily="2" charset="2"/>
              <a:buChar char="§"/>
            </a:pPr>
            <a:r>
              <a:rPr lang="en-US" sz="1400" dirty="0">
                <a:solidFill>
                  <a:schemeClr val="bg1"/>
                </a:solidFill>
              </a:rPr>
              <a:t>Ethical concerns and transparency must be prioritized to build trust with customers and stakeholders.</a:t>
            </a:r>
          </a:p>
          <a:p>
            <a:pPr marL="285750" indent="-285750" algn="l">
              <a:lnSpc>
                <a:spcPct val="100000"/>
              </a:lnSpc>
              <a:buFont typeface="Wingdings" panose="05000000000000000000" pitchFamily="2" charset="2"/>
              <a:buChar char="§"/>
            </a:pPr>
            <a:r>
              <a:rPr lang="en-US" sz="1400" dirty="0">
                <a:solidFill>
                  <a:schemeClr val="bg1"/>
                </a:solidFill>
              </a:rPr>
              <a:t>By 2028, Generative AI will be a critical driver of business success across all industries.</a:t>
            </a:r>
          </a:p>
        </p:txBody>
      </p:sp>
      <p:sp>
        <p:nvSpPr>
          <p:cNvPr id="6" name="Subtitle 2">
            <a:extLst>
              <a:ext uri="{FF2B5EF4-FFF2-40B4-BE49-F238E27FC236}">
                <a16:creationId xmlns:a16="http://schemas.microsoft.com/office/drawing/2014/main" id="{9D5B73EF-0472-B7E4-C158-D5CCBC81A7ED}"/>
              </a:ext>
            </a:extLst>
          </p:cNvPr>
          <p:cNvSpPr txBox="1">
            <a:spLocks/>
          </p:cNvSpPr>
          <p:nvPr/>
        </p:nvSpPr>
        <p:spPr>
          <a:xfrm>
            <a:off x="304799" y="6173907"/>
            <a:ext cx="7063563" cy="387798"/>
          </a:xfrm>
          <a:prstGeom prst="rect">
            <a:avLst/>
          </a:prstGeom>
        </p:spPr>
        <p:txBody>
          <a:bodyPr vert="horz" wrap="square" lIns="0" tIns="0" rIns="0" bIns="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Calibri" panose="020F0502020204030204" pitchFamily="34" charset="0"/>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Calibri" panose="020F0502020204030204" pitchFamily="34" charset="0"/>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Calibri" panose="020F0502020204030204" pitchFamily="34" charset="0"/>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Calibri" panose="020F0502020204030204" pitchFamily="34" charset="0"/>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b="1" dirty="0">
                <a:solidFill>
                  <a:schemeClr val="bg1"/>
                </a:solidFill>
              </a:rPr>
              <a:t>Audience Interaction: </a:t>
            </a:r>
            <a:r>
              <a:rPr lang="en-US" sz="1400" dirty="0">
                <a:solidFill>
                  <a:schemeClr val="bg1"/>
                </a:solidFill>
              </a:rPr>
              <a:t>Open the floor to questions and encourage audience members to share their thoughts on how they plan to integrate Generative AI into their organizations.</a:t>
            </a:r>
          </a:p>
        </p:txBody>
      </p:sp>
      <p:pic>
        <p:nvPicPr>
          <p:cNvPr id="7" name="Picture 6" descr="Person using laptop computer">
            <a:extLst>
              <a:ext uri="{FF2B5EF4-FFF2-40B4-BE49-F238E27FC236}">
                <a16:creationId xmlns:a16="http://schemas.microsoft.com/office/drawing/2014/main" id="{76C3D9C5-851B-661A-199F-C300F43F6D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6836" y="4199861"/>
            <a:ext cx="4625164" cy="2658140"/>
          </a:xfrm>
          <a:prstGeom prst="rect">
            <a:avLst/>
          </a:prstGeom>
        </p:spPr>
      </p:pic>
    </p:spTree>
    <p:extLst>
      <p:ext uri="{BB962C8B-B14F-4D97-AF65-F5344CB8AC3E}">
        <p14:creationId xmlns:p14="http://schemas.microsoft.com/office/powerpoint/2010/main" val="2596483255"/>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0E2841"/>
      </a:dk2>
      <a:lt2>
        <a:srgbClr val="E8E8E8"/>
      </a:lt2>
      <a:accent1>
        <a:srgbClr val="000000"/>
      </a:accent1>
      <a:accent2>
        <a:srgbClr val="C8C8C8"/>
      </a:accent2>
      <a:accent3>
        <a:srgbClr val="EEDBC3"/>
      </a:accent3>
      <a:accent4>
        <a:srgbClr val="6D5ED8"/>
      </a:accent4>
      <a:accent5>
        <a:srgbClr val="CC6B33"/>
      </a:accent5>
      <a:accent6>
        <a:srgbClr val="4EA72E"/>
      </a:accent6>
      <a:hlink>
        <a:srgbClr val="467886"/>
      </a:hlink>
      <a:folHlink>
        <a:srgbClr val="96607D"/>
      </a:folHlink>
    </a:clrScheme>
    <a:fontScheme name="Custom 1">
      <a:majorFont>
        <a:latin typeface="Arial 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7426865-50E1-4F31-9D60-3BF3FFA386E1}" vid="{81AB9C2E-9E15-4FEC-A886-AC58D7EED702}"/>
    </a:ext>
  </a:extLst>
</a:theme>
</file>

<file path=docProps/app.xml><?xml version="1.0" encoding="utf-8"?>
<Properties xmlns="http://schemas.openxmlformats.org/officeDocument/2006/extended-properties" xmlns:vt="http://schemas.openxmlformats.org/officeDocument/2006/docPropsVTypes">
  <Template>Template</Template>
  <TotalTime>178</TotalTime>
  <Words>1384</Words>
  <Application>Microsoft Office PowerPoint</Application>
  <PresentationFormat>Widescreen</PresentationFormat>
  <Paragraphs>81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Black</vt:lpstr>
      <vt:lpstr>Calibri</vt:lpstr>
      <vt:lpstr>Wingdings</vt:lpstr>
      <vt:lpstr>Office Theme</vt:lpstr>
      <vt:lpstr>Introduction to Generative AI and Its Strategic Potential</vt:lpstr>
      <vt:lpstr>The Rise of Generative AI</vt:lpstr>
      <vt:lpstr>Key Applications of Generative AI for Business</vt:lpstr>
      <vt:lpstr>Building a Generative AI-Driven Business Strategy</vt:lpstr>
      <vt:lpstr>Overcoming the Challenges of Generative AI Integration</vt:lpstr>
      <vt:lpstr>Generative AI in Marketing – Revolutionizing Customer Engagement</vt:lpstr>
      <vt:lpstr>Case Studies – Successful Generative AI Integration</vt:lpstr>
      <vt:lpstr>The Role of Generative AI in Enhancing Customer Experience</vt:lpstr>
      <vt:lpstr>AI Ethics and Transparency</vt:lpstr>
      <vt:lpstr>Key AI Technologies to Watch Between 2025-2028</vt:lpstr>
      <vt:lpstr>The Role of Collaboration Between AI and Human Talent</vt:lpstr>
      <vt:lpstr>The Future Outlook of Generative AI</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 Eftakhar Rahman Sany</dc:creator>
  <cp:lastModifiedBy>Md Eftakhar Rahman Sany</cp:lastModifiedBy>
  <cp:revision>5</cp:revision>
  <dcterms:created xsi:type="dcterms:W3CDTF">2024-12-01T03:03:24Z</dcterms:created>
  <dcterms:modified xsi:type="dcterms:W3CDTF">2024-12-23T09:01:46Z</dcterms:modified>
</cp:coreProperties>
</file>